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526" r:id="rId5"/>
    <p:sldId id="527" r:id="rId6"/>
    <p:sldId id="608" r:id="rId7"/>
    <p:sldId id="610" r:id="rId8"/>
    <p:sldId id="609" r:id="rId9"/>
    <p:sldId id="585" r:id="rId10"/>
    <p:sldId id="582" r:id="rId11"/>
    <p:sldId id="583" r:id="rId12"/>
    <p:sldId id="586" r:id="rId13"/>
    <p:sldId id="529" r:id="rId14"/>
    <p:sldId id="530" r:id="rId15"/>
    <p:sldId id="531" r:id="rId16"/>
    <p:sldId id="532" r:id="rId17"/>
    <p:sldId id="533" r:id="rId18"/>
    <p:sldId id="534" r:id="rId19"/>
    <p:sldId id="257" r:id="rId20"/>
    <p:sldId id="528" r:id="rId21"/>
    <p:sldId id="535" r:id="rId22"/>
    <p:sldId id="510" r:id="rId23"/>
    <p:sldId id="606" r:id="rId24"/>
    <p:sldId id="607" r:id="rId25"/>
    <p:sldId id="536" r:id="rId26"/>
    <p:sldId id="599" r:id="rId27"/>
    <p:sldId id="539" r:id="rId28"/>
    <p:sldId id="600" r:id="rId29"/>
    <p:sldId id="601" r:id="rId30"/>
    <p:sldId id="603" r:id="rId31"/>
    <p:sldId id="602" r:id="rId32"/>
    <p:sldId id="541" r:id="rId33"/>
    <p:sldId id="542" r:id="rId34"/>
    <p:sldId id="540" r:id="rId35"/>
    <p:sldId id="593" r:id="rId36"/>
    <p:sldId id="604" r:id="rId37"/>
    <p:sldId id="605" r:id="rId38"/>
    <p:sldId id="544" r:id="rId39"/>
    <p:sldId id="545" r:id="rId40"/>
    <p:sldId id="543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0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0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78073" autoAdjust="0"/>
  </p:normalViewPr>
  <p:slideViewPr>
    <p:cSldViewPr snapToGrid="0">
      <p:cViewPr varScale="1">
        <p:scale>
          <a:sx n="145" d="100"/>
          <a:sy n="145" d="100"/>
        </p:scale>
        <p:origin x="17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-17772"/>
    </p:cViewPr>
  </p:sorterViewPr>
  <p:notesViewPr>
    <p:cSldViewPr snapToGrid="0">
      <p:cViewPr varScale="1">
        <p:scale>
          <a:sx n="105" d="100"/>
          <a:sy n="105" d="100"/>
        </p:scale>
        <p:origin x="323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09B0-3A93-4CE1-B378-61EB69CD73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C00CD7-B22A-4E45-8B09-4D97E42839D5}">
      <dgm:prSet/>
      <dgm:spPr/>
      <dgm:t>
        <a:bodyPr/>
        <a:lstStyle/>
        <a:p>
          <a:r>
            <a:rPr lang="nl-NL"/>
            <a:t>A standardized, running unit of software</a:t>
          </a:r>
          <a:endParaRPr lang="en-US"/>
        </a:p>
      </dgm:t>
    </dgm:pt>
    <dgm:pt modelId="{98DFC476-E163-4DAE-8717-9B63AD12AFBF}" type="parTrans" cxnId="{14BF4CDE-3B15-4E98-B393-6FB98790D418}">
      <dgm:prSet/>
      <dgm:spPr/>
      <dgm:t>
        <a:bodyPr/>
        <a:lstStyle/>
        <a:p>
          <a:endParaRPr lang="en-US"/>
        </a:p>
      </dgm:t>
    </dgm:pt>
    <dgm:pt modelId="{9E27881A-0FF4-42B4-BC56-40AD23CB8F73}" type="sibTrans" cxnId="{14BF4CDE-3B15-4E98-B393-6FB98790D418}">
      <dgm:prSet/>
      <dgm:spPr/>
      <dgm:t>
        <a:bodyPr/>
        <a:lstStyle/>
        <a:p>
          <a:endParaRPr lang="en-US"/>
        </a:p>
      </dgm:t>
    </dgm:pt>
    <dgm:pt modelId="{3A992BE2-8DD6-4EBD-977F-3C2EC58B7229}">
      <dgm:prSet/>
      <dgm:spPr/>
      <dgm:t>
        <a:bodyPr/>
        <a:lstStyle/>
        <a:p>
          <a:r>
            <a:rPr lang="nl-NL" b="1"/>
            <a:t>Image: </a:t>
          </a:r>
          <a:r>
            <a:rPr lang="nl-NL"/>
            <a:t>An executable package that contains everything needed to run the application (a blueprint, or recipe)</a:t>
          </a:r>
          <a:endParaRPr lang="en-US"/>
        </a:p>
      </dgm:t>
    </dgm:pt>
    <dgm:pt modelId="{01685F73-A3FA-47C3-BC44-6C96C3A73D36}" type="parTrans" cxnId="{97F092F0-2451-448B-B0E9-A1C6A6A5EDC1}">
      <dgm:prSet/>
      <dgm:spPr/>
      <dgm:t>
        <a:bodyPr/>
        <a:lstStyle/>
        <a:p>
          <a:endParaRPr lang="en-US"/>
        </a:p>
      </dgm:t>
    </dgm:pt>
    <dgm:pt modelId="{D8862D2E-D16C-4D91-8E04-8C189397BC8A}" type="sibTrans" cxnId="{97F092F0-2451-448B-B0E9-A1C6A6A5EDC1}">
      <dgm:prSet/>
      <dgm:spPr/>
      <dgm:t>
        <a:bodyPr/>
        <a:lstStyle/>
        <a:p>
          <a:endParaRPr lang="en-US"/>
        </a:p>
      </dgm:t>
    </dgm:pt>
    <dgm:pt modelId="{159DF53A-4A8F-45C2-9308-FE35ABFD009F}">
      <dgm:prSet/>
      <dgm:spPr/>
      <dgm:t>
        <a:bodyPr/>
        <a:lstStyle/>
        <a:p>
          <a:r>
            <a:rPr lang="nl-NL" b="1"/>
            <a:t>Container: </a:t>
          </a:r>
          <a:r>
            <a:rPr lang="nl-NL"/>
            <a:t>A running instance of an </a:t>
          </a:r>
          <a:r>
            <a:rPr lang="nl-NL" b="1"/>
            <a:t>image</a:t>
          </a:r>
          <a:r>
            <a:rPr lang="nl-NL"/>
            <a:t>.</a:t>
          </a:r>
          <a:endParaRPr lang="en-US"/>
        </a:p>
      </dgm:t>
    </dgm:pt>
    <dgm:pt modelId="{F13F9851-CA7F-4013-AA08-00C44936364D}" type="parTrans" cxnId="{89F8044D-0CC2-4CD0-B6DA-C083A081723D}">
      <dgm:prSet/>
      <dgm:spPr/>
      <dgm:t>
        <a:bodyPr/>
        <a:lstStyle/>
        <a:p>
          <a:endParaRPr lang="en-US"/>
        </a:p>
      </dgm:t>
    </dgm:pt>
    <dgm:pt modelId="{4F9D69D1-A383-421F-B924-1BD7B7A309AE}" type="sibTrans" cxnId="{89F8044D-0CC2-4CD0-B6DA-C083A081723D}">
      <dgm:prSet/>
      <dgm:spPr/>
      <dgm:t>
        <a:bodyPr/>
        <a:lstStyle/>
        <a:p>
          <a:endParaRPr lang="en-US"/>
        </a:p>
      </dgm:t>
    </dgm:pt>
    <dgm:pt modelId="{D8831B35-3250-4DBC-9142-7BC12609CE6B}">
      <dgm:prSet/>
      <dgm:spPr/>
      <dgm:t>
        <a:bodyPr/>
        <a:lstStyle/>
        <a:p>
          <a:r>
            <a:rPr lang="nl-NL"/>
            <a:t>In OOP terms: An </a:t>
          </a:r>
          <a:r>
            <a:rPr lang="nl-NL" b="1"/>
            <a:t>image </a:t>
          </a:r>
          <a:r>
            <a:rPr lang="nl-NL"/>
            <a:t>is a class, and a </a:t>
          </a:r>
          <a:r>
            <a:rPr lang="nl-NL" b="1"/>
            <a:t>container </a:t>
          </a:r>
          <a:r>
            <a:rPr lang="nl-NL"/>
            <a:t>is the instantiation of that class.</a:t>
          </a:r>
          <a:endParaRPr lang="en-US"/>
        </a:p>
      </dgm:t>
    </dgm:pt>
    <dgm:pt modelId="{42D744F3-4755-4672-BBC2-B9F78A8981CD}" type="parTrans" cxnId="{D251ACD1-9575-45FD-A694-2FB87404D4D8}">
      <dgm:prSet/>
      <dgm:spPr/>
      <dgm:t>
        <a:bodyPr/>
        <a:lstStyle/>
        <a:p>
          <a:endParaRPr lang="en-US"/>
        </a:p>
      </dgm:t>
    </dgm:pt>
    <dgm:pt modelId="{0BDF45A9-47D6-47D1-A730-F720287AE2B6}" type="sibTrans" cxnId="{D251ACD1-9575-45FD-A694-2FB87404D4D8}">
      <dgm:prSet/>
      <dgm:spPr/>
      <dgm:t>
        <a:bodyPr/>
        <a:lstStyle/>
        <a:p>
          <a:endParaRPr lang="en-US"/>
        </a:p>
      </dgm:t>
    </dgm:pt>
    <dgm:pt modelId="{7F0CDB2B-F1E8-490C-8969-E7E7D2862CB9}" type="pres">
      <dgm:prSet presAssocID="{7D4109B0-3A93-4CE1-B378-61EB69CD738A}" presName="root" presStyleCnt="0">
        <dgm:presLayoutVars>
          <dgm:dir/>
          <dgm:resizeHandles val="exact"/>
        </dgm:presLayoutVars>
      </dgm:prSet>
      <dgm:spPr/>
    </dgm:pt>
    <dgm:pt modelId="{9B40076F-5D69-47AB-B3E7-CD5962A9A92B}" type="pres">
      <dgm:prSet presAssocID="{7D4109B0-3A93-4CE1-B378-61EB69CD738A}" presName="container" presStyleCnt="0">
        <dgm:presLayoutVars>
          <dgm:dir/>
          <dgm:resizeHandles val="exact"/>
        </dgm:presLayoutVars>
      </dgm:prSet>
      <dgm:spPr/>
    </dgm:pt>
    <dgm:pt modelId="{CEAA4C19-CEC5-4195-A5D9-43CCFC8A9BB6}" type="pres">
      <dgm:prSet presAssocID="{D4C00CD7-B22A-4E45-8B09-4D97E42839D5}" presName="compNode" presStyleCnt="0"/>
      <dgm:spPr/>
    </dgm:pt>
    <dgm:pt modelId="{0656C620-7550-4A9F-881D-0273ACB3770B}" type="pres">
      <dgm:prSet presAssocID="{D4C00CD7-B22A-4E45-8B09-4D97E42839D5}" presName="iconBgRect" presStyleLbl="bgShp" presStyleIdx="0" presStyleCnt="4"/>
      <dgm:spPr/>
    </dgm:pt>
    <dgm:pt modelId="{CF1A416E-FE3A-42DD-8817-C38157B66BCC}" type="pres">
      <dgm:prSet presAssocID="{D4C00CD7-B22A-4E45-8B09-4D97E42839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B477E82-8164-44A8-9953-1E86565644ED}" type="pres">
      <dgm:prSet presAssocID="{D4C00CD7-B22A-4E45-8B09-4D97E42839D5}" presName="spaceRect" presStyleCnt="0"/>
      <dgm:spPr/>
    </dgm:pt>
    <dgm:pt modelId="{F172EA02-7E1B-4571-B717-923AA743919F}" type="pres">
      <dgm:prSet presAssocID="{D4C00CD7-B22A-4E45-8B09-4D97E42839D5}" presName="textRect" presStyleLbl="revTx" presStyleIdx="0" presStyleCnt="4">
        <dgm:presLayoutVars>
          <dgm:chMax val="1"/>
          <dgm:chPref val="1"/>
        </dgm:presLayoutVars>
      </dgm:prSet>
      <dgm:spPr/>
    </dgm:pt>
    <dgm:pt modelId="{B903E92A-6D62-43CC-91DD-71BC2DCFD754}" type="pres">
      <dgm:prSet presAssocID="{9E27881A-0FF4-42B4-BC56-40AD23CB8F73}" presName="sibTrans" presStyleLbl="sibTrans2D1" presStyleIdx="0" presStyleCnt="0"/>
      <dgm:spPr/>
    </dgm:pt>
    <dgm:pt modelId="{0630263A-5FA7-458C-B633-598151828B10}" type="pres">
      <dgm:prSet presAssocID="{3A992BE2-8DD6-4EBD-977F-3C2EC58B7229}" presName="compNode" presStyleCnt="0"/>
      <dgm:spPr/>
    </dgm:pt>
    <dgm:pt modelId="{140077DF-6E25-4850-8AC3-46BAD6253131}" type="pres">
      <dgm:prSet presAssocID="{3A992BE2-8DD6-4EBD-977F-3C2EC58B7229}" presName="iconBgRect" presStyleLbl="bgShp" presStyleIdx="1" presStyleCnt="4"/>
      <dgm:spPr/>
    </dgm:pt>
    <dgm:pt modelId="{E3A3AB92-AFEB-4C22-A009-5324C8F05418}" type="pres">
      <dgm:prSet presAssocID="{3A992BE2-8DD6-4EBD-977F-3C2EC58B72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EA44F8A-DE4A-42B3-9CF9-D0EF560E0333}" type="pres">
      <dgm:prSet presAssocID="{3A992BE2-8DD6-4EBD-977F-3C2EC58B7229}" presName="spaceRect" presStyleCnt="0"/>
      <dgm:spPr/>
    </dgm:pt>
    <dgm:pt modelId="{90FAD4B2-DFB9-4A64-9B9A-4F457019A8C3}" type="pres">
      <dgm:prSet presAssocID="{3A992BE2-8DD6-4EBD-977F-3C2EC58B7229}" presName="textRect" presStyleLbl="revTx" presStyleIdx="1" presStyleCnt="4">
        <dgm:presLayoutVars>
          <dgm:chMax val="1"/>
          <dgm:chPref val="1"/>
        </dgm:presLayoutVars>
      </dgm:prSet>
      <dgm:spPr/>
    </dgm:pt>
    <dgm:pt modelId="{E499F44C-D188-4EFF-AF8F-DF8D3AAF3350}" type="pres">
      <dgm:prSet presAssocID="{D8862D2E-D16C-4D91-8E04-8C189397BC8A}" presName="sibTrans" presStyleLbl="sibTrans2D1" presStyleIdx="0" presStyleCnt="0"/>
      <dgm:spPr/>
    </dgm:pt>
    <dgm:pt modelId="{63760B90-FA20-4A7F-885F-EC2E8DFCB850}" type="pres">
      <dgm:prSet presAssocID="{159DF53A-4A8F-45C2-9308-FE35ABFD009F}" presName="compNode" presStyleCnt="0"/>
      <dgm:spPr/>
    </dgm:pt>
    <dgm:pt modelId="{B13B309A-4575-4C60-9962-A6742EDBC1BD}" type="pres">
      <dgm:prSet presAssocID="{159DF53A-4A8F-45C2-9308-FE35ABFD009F}" presName="iconBgRect" presStyleLbl="bgShp" presStyleIdx="2" presStyleCnt="4"/>
      <dgm:spPr/>
    </dgm:pt>
    <dgm:pt modelId="{45CB3A97-822E-40AC-891C-0D1ECA9600D2}" type="pres">
      <dgm:prSet presAssocID="{159DF53A-4A8F-45C2-9308-FE35ABFD00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3839B71-838A-4E42-B5BB-C1B9AABA9892}" type="pres">
      <dgm:prSet presAssocID="{159DF53A-4A8F-45C2-9308-FE35ABFD009F}" presName="spaceRect" presStyleCnt="0"/>
      <dgm:spPr/>
    </dgm:pt>
    <dgm:pt modelId="{6CED870B-31CC-425F-8AC5-29386A2B5111}" type="pres">
      <dgm:prSet presAssocID="{159DF53A-4A8F-45C2-9308-FE35ABFD009F}" presName="textRect" presStyleLbl="revTx" presStyleIdx="2" presStyleCnt="4">
        <dgm:presLayoutVars>
          <dgm:chMax val="1"/>
          <dgm:chPref val="1"/>
        </dgm:presLayoutVars>
      </dgm:prSet>
      <dgm:spPr/>
    </dgm:pt>
    <dgm:pt modelId="{7FFDB3B4-3733-4BBC-B4D6-4A7FFF05F7CA}" type="pres">
      <dgm:prSet presAssocID="{4F9D69D1-A383-421F-B924-1BD7B7A309AE}" presName="sibTrans" presStyleLbl="sibTrans2D1" presStyleIdx="0" presStyleCnt="0"/>
      <dgm:spPr/>
    </dgm:pt>
    <dgm:pt modelId="{B271F642-37D5-477E-B5E8-FF065C03294E}" type="pres">
      <dgm:prSet presAssocID="{D8831B35-3250-4DBC-9142-7BC12609CE6B}" presName="compNode" presStyleCnt="0"/>
      <dgm:spPr/>
    </dgm:pt>
    <dgm:pt modelId="{9052E674-3581-4A9E-9476-49FA200C631D}" type="pres">
      <dgm:prSet presAssocID="{D8831B35-3250-4DBC-9142-7BC12609CE6B}" presName="iconBgRect" presStyleLbl="bgShp" presStyleIdx="3" presStyleCnt="4"/>
      <dgm:spPr/>
    </dgm:pt>
    <dgm:pt modelId="{9604AF15-2659-465F-8EFC-A287A2C1CF36}" type="pres">
      <dgm:prSet presAssocID="{D8831B35-3250-4DBC-9142-7BC12609CE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90E0FBB-2C03-4CFE-9318-169EC9988EB1}" type="pres">
      <dgm:prSet presAssocID="{D8831B35-3250-4DBC-9142-7BC12609CE6B}" presName="spaceRect" presStyleCnt="0"/>
      <dgm:spPr/>
    </dgm:pt>
    <dgm:pt modelId="{E83937F9-C5A2-4C51-A5E6-D6AA6E7E1471}" type="pres">
      <dgm:prSet presAssocID="{D8831B35-3250-4DBC-9142-7BC12609CE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68705-BD79-432A-BEE3-0F7A48ADCC78}" type="presOf" srcId="{9E27881A-0FF4-42B4-BC56-40AD23CB8F73}" destId="{B903E92A-6D62-43CC-91DD-71BC2DCFD754}" srcOrd="0" destOrd="0" presId="urn:microsoft.com/office/officeart/2018/2/layout/IconCircleList"/>
    <dgm:cxn modelId="{91F02D0B-AC8E-48FD-8595-536399E6054D}" type="presOf" srcId="{D4C00CD7-B22A-4E45-8B09-4D97E42839D5}" destId="{F172EA02-7E1B-4571-B717-923AA743919F}" srcOrd="0" destOrd="0" presId="urn:microsoft.com/office/officeart/2018/2/layout/IconCircleList"/>
    <dgm:cxn modelId="{C6622F1B-A0F5-491D-9523-9C5732D0E157}" type="presOf" srcId="{D8862D2E-D16C-4D91-8E04-8C189397BC8A}" destId="{E499F44C-D188-4EFF-AF8F-DF8D3AAF3350}" srcOrd="0" destOrd="0" presId="urn:microsoft.com/office/officeart/2018/2/layout/IconCircleList"/>
    <dgm:cxn modelId="{89F8044D-0CC2-4CD0-B6DA-C083A081723D}" srcId="{7D4109B0-3A93-4CE1-B378-61EB69CD738A}" destId="{159DF53A-4A8F-45C2-9308-FE35ABFD009F}" srcOrd="2" destOrd="0" parTransId="{F13F9851-CA7F-4013-AA08-00C44936364D}" sibTransId="{4F9D69D1-A383-421F-B924-1BD7B7A309AE}"/>
    <dgm:cxn modelId="{E7395B5E-8014-4E32-B100-516774097EA0}" type="presOf" srcId="{4F9D69D1-A383-421F-B924-1BD7B7A309AE}" destId="{7FFDB3B4-3733-4BBC-B4D6-4A7FFF05F7CA}" srcOrd="0" destOrd="0" presId="urn:microsoft.com/office/officeart/2018/2/layout/IconCircleList"/>
    <dgm:cxn modelId="{5171D26C-421F-43C5-944A-BA81A479980F}" type="presOf" srcId="{7D4109B0-3A93-4CE1-B378-61EB69CD738A}" destId="{7F0CDB2B-F1E8-490C-8969-E7E7D2862CB9}" srcOrd="0" destOrd="0" presId="urn:microsoft.com/office/officeart/2018/2/layout/IconCircleList"/>
    <dgm:cxn modelId="{74943170-CEA6-4553-B3BD-8EBE4C68ABCD}" type="presOf" srcId="{3A992BE2-8DD6-4EBD-977F-3C2EC58B7229}" destId="{90FAD4B2-DFB9-4A64-9B9A-4F457019A8C3}" srcOrd="0" destOrd="0" presId="urn:microsoft.com/office/officeart/2018/2/layout/IconCircleList"/>
    <dgm:cxn modelId="{78A9D87A-3E7E-425B-A51A-4C8727368E80}" type="presOf" srcId="{159DF53A-4A8F-45C2-9308-FE35ABFD009F}" destId="{6CED870B-31CC-425F-8AC5-29386A2B5111}" srcOrd="0" destOrd="0" presId="urn:microsoft.com/office/officeart/2018/2/layout/IconCircleList"/>
    <dgm:cxn modelId="{916BF9C7-7EA2-4213-AC69-BCA3964A6B61}" type="presOf" srcId="{D8831B35-3250-4DBC-9142-7BC12609CE6B}" destId="{E83937F9-C5A2-4C51-A5E6-D6AA6E7E1471}" srcOrd="0" destOrd="0" presId="urn:microsoft.com/office/officeart/2018/2/layout/IconCircleList"/>
    <dgm:cxn modelId="{D251ACD1-9575-45FD-A694-2FB87404D4D8}" srcId="{7D4109B0-3A93-4CE1-B378-61EB69CD738A}" destId="{D8831B35-3250-4DBC-9142-7BC12609CE6B}" srcOrd="3" destOrd="0" parTransId="{42D744F3-4755-4672-BBC2-B9F78A8981CD}" sibTransId="{0BDF45A9-47D6-47D1-A730-F720287AE2B6}"/>
    <dgm:cxn modelId="{14BF4CDE-3B15-4E98-B393-6FB98790D418}" srcId="{7D4109B0-3A93-4CE1-B378-61EB69CD738A}" destId="{D4C00CD7-B22A-4E45-8B09-4D97E42839D5}" srcOrd="0" destOrd="0" parTransId="{98DFC476-E163-4DAE-8717-9B63AD12AFBF}" sibTransId="{9E27881A-0FF4-42B4-BC56-40AD23CB8F73}"/>
    <dgm:cxn modelId="{97F092F0-2451-448B-B0E9-A1C6A6A5EDC1}" srcId="{7D4109B0-3A93-4CE1-B378-61EB69CD738A}" destId="{3A992BE2-8DD6-4EBD-977F-3C2EC58B7229}" srcOrd="1" destOrd="0" parTransId="{01685F73-A3FA-47C3-BC44-6C96C3A73D36}" sibTransId="{D8862D2E-D16C-4D91-8E04-8C189397BC8A}"/>
    <dgm:cxn modelId="{9055FA93-90FD-4712-BBA9-A46F7E39F886}" type="presParOf" srcId="{7F0CDB2B-F1E8-490C-8969-E7E7D2862CB9}" destId="{9B40076F-5D69-47AB-B3E7-CD5962A9A92B}" srcOrd="0" destOrd="0" presId="urn:microsoft.com/office/officeart/2018/2/layout/IconCircleList"/>
    <dgm:cxn modelId="{2997B2AA-A0E9-4D6E-BD02-F4B08A43529F}" type="presParOf" srcId="{9B40076F-5D69-47AB-B3E7-CD5962A9A92B}" destId="{CEAA4C19-CEC5-4195-A5D9-43CCFC8A9BB6}" srcOrd="0" destOrd="0" presId="urn:microsoft.com/office/officeart/2018/2/layout/IconCircleList"/>
    <dgm:cxn modelId="{29E93D78-CD70-4B35-86D0-4FCE05FDC56A}" type="presParOf" srcId="{CEAA4C19-CEC5-4195-A5D9-43CCFC8A9BB6}" destId="{0656C620-7550-4A9F-881D-0273ACB3770B}" srcOrd="0" destOrd="0" presId="urn:microsoft.com/office/officeart/2018/2/layout/IconCircleList"/>
    <dgm:cxn modelId="{FAEDE906-F1CB-4090-B1E8-BD2641CBBE27}" type="presParOf" srcId="{CEAA4C19-CEC5-4195-A5D9-43CCFC8A9BB6}" destId="{CF1A416E-FE3A-42DD-8817-C38157B66BCC}" srcOrd="1" destOrd="0" presId="urn:microsoft.com/office/officeart/2018/2/layout/IconCircleList"/>
    <dgm:cxn modelId="{E053EE22-B616-4C5B-9A63-8CAD9F510B4C}" type="presParOf" srcId="{CEAA4C19-CEC5-4195-A5D9-43CCFC8A9BB6}" destId="{6B477E82-8164-44A8-9953-1E86565644ED}" srcOrd="2" destOrd="0" presId="urn:microsoft.com/office/officeart/2018/2/layout/IconCircleList"/>
    <dgm:cxn modelId="{EF7B2E09-6C4F-48AC-9D72-3B700CFFCCBB}" type="presParOf" srcId="{CEAA4C19-CEC5-4195-A5D9-43CCFC8A9BB6}" destId="{F172EA02-7E1B-4571-B717-923AA743919F}" srcOrd="3" destOrd="0" presId="urn:microsoft.com/office/officeart/2018/2/layout/IconCircleList"/>
    <dgm:cxn modelId="{46ED3958-5286-4C69-9BC4-57D4A4DB5C91}" type="presParOf" srcId="{9B40076F-5D69-47AB-B3E7-CD5962A9A92B}" destId="{B903E92A-6D62-43CC-91DD-71BC2DCFD754}" srcOrd="1" destOrd="0" presId="urn:microsoft.com/office/officeart/2018/2/layout/IconCircleList"/>
    <dgm:cxn modelId="{85B3BD6B-8843-4659-8901-1600B2B34249}" type="presParOf" srcId="{9B40076F-5D69-47AB-B3E7-CD5962A9A92B}" destId="{0630263A-5FA7-458C-B633-598151828B10}" srcOrd="2" destOrd="0" presId="urn:microsoft.com/office/officeart/2018/2/layout/IconCircleList"/>
    <dgm:cxn modelId="{1A8A1877-494A-4362-BFCB-38EE0C56BCAD}" type="presParOf" srcId="{0630263A-5FA7-458C-B633-598151828B10}" destId="{140077DF-6E25-4850-8AC3-46BAD6253131}" srcOrd="0" destOrd="0" presId="urn:microsoft.com/office/officeart/2018/2/layout/IconCircleList"/>
    <dgm:cxn modelId="{6BBD5F90-147C-4C42-BF9F-6E30FA5A32FE}" type="presParOf" srcId="{0630263A-5FA7-458C-B633-598151828B10}" destId="{E3A3AB92-AFEB-4C22-A009-5324C8F05418}" srcOrd="1" destOrd="0" presId="urn:microsoft.com/office/officeart/2018/2/layout/IconCircleList"/>
    <dgm:cxn modelId="{3E1A6FF7-5210-476E-ABC6-CD87FBF62B98}" type="presParOf" srcId="{0630263A-5FA7-458C-B633-598151828B10}" destId="{9EA44F8A-DE4A-42B3-9CF9-D0EF560E0333}" srcOrd="2" destOrd="0" presId="urn:microsoft.com/office/officeart/2018/2/layout/IconCircleList"/>
    <dgm:cxn modelId="{C48D5D77-8212-4C0F-8EF4-4B0B0761C475}" type="presParOf" srcId="{0630263A-5FA7-458C-B633-598151828B10}" destId="{90FAD4B2-DFB9-4A64-9B9A-4F457019A8C3}" srcOrd="3" destOrd="0" presId="urn:microsoft.com/office/officeart/2018/2/layout/IconCircleList"/>
    <dgm:cxn modelId="{4B00E77A-A007-4F01-A317-49D31C26ACB5}" type="presParOf" srcId="{9B40076F-5D69-47AB-B3E7-CD5962A9A92B}" destId="{E499F44C-D188-4EFF-AF8F-DF8D3AAF3350}" srcOrd="3" destOrd="0" presId="urn:microsoft.com/office/officeart/2018/2/layout/IconCircleList"/>
    <dgm:cxn modelId="{990ADED8-C7C5-4CE6-B95D-148D620220CE}" type="presParOf" srcId="{9B40076F-5D69-47AB-B3E7-CD5962A9A92B}" destId="{63760B90-FA20-4A7F-885F-EC2E8DFCB850}" srcOrd="4" destOrd="0" presId="urn:microsoft.com/office/officeart/2018/2/layout/IconCircleList"/>
    <dgm:cxn modelId="{7E4878AD-A369-463D-8E1A-CB73971B8D0F}" type="presParOf" srcId="{63760B90-FA20-4A7F-885F-EC2E8DFCB850}" destId="{B13B309A-4575-4C60-9962-A6742EDBC1BD}" srcOrd="0" destOrd="0" presId="urn:microsoft.com/office/officeart/2018/2/layout/IconCircleList"/>
    <dgm:cxn modelId="{05C5C574-2B6C-44F0-BD3F-9BC85CE1EA63}" type="presParOf" srcId="{63760B90-FA20-4A7F-885F-EC2E8DFCB850}" destId="{45CB3A97-822E-40AC-891C-0D1ECA9600D2}" srcOrd="1" destOrd="0" presId="urn:microsoft.com/office/officeart/2018/2/layout/IconCircleList"/>
    <dgm:cxn modelId="{6BD9C06E-9D12-4BC2-A025-E126822D4BC4}" type="presParOf" srcId="{63760B90-FA20-4A7F-885F-EC2E8DFCB850}" destId="{83839B71-838A-4E42-B5BB-C1B9AABA9892}" srcOrd="2" destOrd="0" presId="urn:microsoft.com/office/officeart/2018/2/layout/IconCircleList"/>
    <dgm:cxn modelId="{E0CA6A34-1C57-4033-85D1-507DDC3B33DC}" type="presParOf" srcId="{63760B90-FA20-4A7F-885F-EC2E8DFCB850}" destId="{6CED870B-31CC-425F-8AC5-29386A2B5111}" srcOrd="3" destOrd="0" presId="urn:microsoft.com/office/officeart/2018/2/layout/IconCircleList"/>
    <dgm:cxn modelId="{0DE55A44-B57E-4EB9-AF57-687CCF3F612C}" type="presParOf" srcId="{9B40076F-5D69-47AB-B3E7-CD5962A9A92B}" destId="{7FFDB3B4-3733-4BBC-B4D6-4A7FFF05F7CA}" srcOrd="5" destOrd="0" presId="urn:microsoft.com/office/officeart/2018/2/layout/IconCircleList"/>
    <dgm:cxn modelId="{05ECC8DD-8E56-497E-AD6C-B12DEFBFA5D2}" type="presParOf" srcId="{9B40076F-5D69-47AB-B3E7-CD5962A9A92B}" destId="{B271F642-37D5-477E-B5E8-FF065C03294E}" srcOrd="6" destOrd="0" presId="urn:microsoft.com/office/officeart/2018/2/layout/IconCircleList"/>
    <dgm:cxn modelId="{5C7D170A-69C6-4A0F-984F-00CF58DA3385}" type="presParOf" srcId="{B271F642-37D5-477E-B5E8-FF065C03294E}" destId="{9052E674-3581-4A9E-9476-49FA200C631D}" srcOrd="0" destOrd="0" presId="urn:microsoft.com/office/officeart/2018/2/layout/IconCircleList"/>
    <dgm:cxn modelId="{A15FB820-2A88-462E-97BD-6E543B97CAA2}" type="presParOf" srcId="{B271F642-37D5-477E-B5E8-FF065C03294E}" destId="{9604AF15-2659-465F-8EFC-A287A2C1CF36}" srcOrd="1" destOrd="0" presId="urn:microsoft.com/office/officeart/2018/2/layout/IconCircleList"/>
    <dgm:cxn modelId="{42AB08F7-4A22-47A3-BA46-0FEDC4D9BEB6}" type="presParOf" srcId="{B271F642-37D5-477E-B5E8-FF065C03294E}" destId="{990E0FBB-2C03-4CFE-9318-169EC9988EB1}" srcOrd="2" destOrd="0" presId="urn:microsoft.com/office/officeart/2018/2/layout/IconCircleList"/>
    <dgm:cxn modelId="{B7FB5399-F526-4F8D-A3CA-B23A0C927943}" type="presParOf" srcId="{B271F642-37D5-477E-B5E8-FF065C03294E}" destId="{E83937F9-C5A2-4C51-A5E6-D6AA6E7E1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6C620-7550-4A9F-881D-0273ACB3770B}">
      <dsp:nvSpPr>
        <dsp:cNvPr id="0" name=""/>
        <dsp:cNvSpPr/>
      </dsp:nvSpPr>
      <dsp:spPr>
        <a:xfrm>
          <a:off x="236557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A416E-FE3A-42DD-8817-C38157B66BCC}">
      <dsp:nvSpPr>
        <dsp:cNvPr id="0" name=""/>
        <dsp:cNvSpPr/>
      </dsp:nvSpPr>
      <dsp:spPr>
        <a:xfrm>
          <a:off x="519724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2EA02-7E1B-4571-B717-923AA743919F}">
      <dsp:nvSpPr>
        <dsp:cNvPr id="0" name=""/>
        <dsp:cNvSpPr/>
      </dsp:nvSpPr>
      <dsp:spPr>
        <a:xfrm>
          <a:off x="1873920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A standardized, running unit of software</a:t>
          </a:r>
          <a:endParaRPr lang="en-US" sz="2000" kern="1200"/>
        </a:p>
      </dsp:txBody>
      <dsp:txXfrm>
        <a:off x="1873920" y="533810"/>
        <a:ext cx="3178410" cy="1348416"/>
      </dsp:txXfrm>
    </dsp:sp>
    <dsp:sp modelId="{140077DF-6E25-4850-8AC3-46BAD6253131}">
      <dsp:nvSpPr>
        <dsp:cNvPr id="0" name=""/>
        <dsp:cNvSpPr/>
      </dsp:nvSpPr>
      <dsp:spPr>
        <a:xfrm>
          <a:off x="5606144" y="533810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3AB92-AFEB-4C22-A009-5324C8F05418}">
      <dsp:nvSpPr>
        <dsp:cNvPr id="0" name=""/>
        <dsp:cNvSpPr/>
      </dsp:nvSpPr>
      <dsp:spPr>
        <a:xfrm>
          <a:off x="5889311" y="816978"/>
          <a:ext cx="782081" cy="7820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AD4B2-DFB9-4A64-9B9A-4F457019A8C3}">
      <dsp:nvSpPr>
        <dsp:cNvPr id="0" name=""/>
        <dsp:cNvSpPr/>
      </dsp:nvSpPr>
      <dsp:spPr>
        <a:xfrm>
          <a:off x="7243507" y="533810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Image: </a:t>
          </a:r>
          <a:r>
            <a:rPr lang="nl-NL" sz="2000" kern="1200"/>
            <a:t>An executable package that contains everything needed to run the application (a blueprint, or recipe)</a:t>
          </a:r>
          <a:endParaRPr lang="en-US" sz="2000" kern="1200"/>
        </a:p>
      </dsp:txBody>
      <dsp:txXfrm>
        <a:off x="7243507" y="533810"/>
        <a:ext cx="3178410" cy="1348416"/>
      </dsp:txXfrm>
    </dsp:sp>
    <dsp:sp modelId="{B13B309A-4575-4C60-9962-A6742EDBC1BD}">
      <dsp:nvSpPr>
        <dsp:cNvPr id="0" name=""/>
        <dsp:cNvSpPr/>
      </dsp:nvSpPr>
      <dsp:spPr>
        <a:xfrm>
          <a:off x="236557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3A97-822E-40AC-891C-0D1ECA9600D2}">
      <dsp:nvSpPr>
        <dsp:cNvPr id="0" name=""/>
        <dsp:cNvSpPr/>
      </dsp:nvSpPr>
      <dsp:spPr>
        <a:xfrm>
          <a:off x="519724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D870B-31CC-425F-8AC5-29386A2B5111}">
      <dsp:nvSpPr>
        <dsp:cNvPr id="0" name=""/>
        <dsp:cNvSpPr/>
      </dsp:nvSpPr>
      <dsp:spPr>
        <a:xfrm>
          <a:off x="1873920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kern="1200"/>
            <a:t>Container: </a:t>
          </a:r>
          <a:r>
            <a:rPr lang="nl-NL" sz="2000" kern="1200"/>
            <a:t>A running instance of an </a:t>
          </a:r>
          <a:r>
            <a:rPr lang="nl-NL" sz="2000" b="1" kern="1200"/>
            <a:t>image</a:t>
          </a:r>
          <a:r>
            <a:rPr lang="nl-NL" sz="2000" kern="1200"/>
            <a:t>.</a:t>
          </a:r>
          <a:endParaRPr lang="en-US" sz="2000" kern="1200"/>
        </a:p>
      </dsp:txBody>
      <dsp:txXfrm>
        <a:off x="1873920" y="2653259"/>
        <a:ext cx="3178410" cy="1348416"/>
      </dsp:txXfrm>
    </dsp:sp>
    <dsp:sp modelId="{9052E674-3581-4A9E-9476-49FA200C631D}">
      <dsp:nvSpPr>
        <dsp:cNvPr id="0" name=""/>
        <dsp:cNvSpPr/>
      </dsp:nvSpPr>
      <dsp:spPr>
        <a:xfrm>
          <a:off x="5606144" y="2653259"/>
          <a:ext cx="1348416" cy="13484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AF15-2659-465F-8EFC-A287A2C1CF36}">
      <dsp:nvSpPr>
        <dsp:cNvPr id="0" name=""/>
        <dsp:cNvSpPr/>
      </dsp:nvSpPr>
      <dsp:spPr>
        <a:xfrm>
          <a:off x="5889311" y="2936427"/>
          <a:ext cx="782081" cy="7820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937F9-C5A2-4C51-A5E6-D6AA6E7E1471}">
      <dsp:nvSpPr>
        <dsp:cNvPr id="0" name=""/>
        <dsp:cNvSpPr/>
      </dsp:nvSpPr>
      <dsp:spPr>
        <a:xfrm>
          <a:off x="7243507" y="2653259"/>
          <a:ext cx="3178410" cy="1348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In OOP terms: An </a:t>
          </a:r>
          <a:r>
            <a:rPr lang="nl-NL" sz="2000" b="1" kern="1200"/>
            <a:t>image </a:t>
          </a:r>
          <a:r>
            <a:rPr lang="nl-NL" sz="2000" kern="1200"/>
            <a:t>is a class, and a </a:t>
          </a:r>
          <a:r>
            <a:rPr lang="nl-NL" sz="2000" b="1" kern="1200"/>
            <a:t>container </a:t>
          </a:r>
          <a:r>
            <a:rPr lang="nl-NL" sz="2000" kern="1200"/>
            <a:t>is the instantiation of that class.</a:t>
          </a:r>
          <a:endParaRPr lang="en-US" sz="2000" kern="1200"/>
        </a:p>
      </dsp:txBody>
      <dsp:txXfrm>
        <a:off x="7243507" y="2653259"/>
        <a:ext cx="3178410" cy="134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Beide: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69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Gerard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9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36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97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442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Uitleg met Real </a:t>
            </a:r>
            <a:r>
              <a:rPr lang="nl-NL" dirty="0" err="1"/>
              <a:t>world</a:t>
            </a:r>
            <a:r>
              <a:rPr lang="nl-NL" dirty="0"/>
              <a:t> </a:t>
            </a:r>
            <a:r>
              <a:rPr lang="nl-NL" dirty="0" err="1"/>
              <a:t>analogien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984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261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95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968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4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66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J: I live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of Delft. In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spare</a:t>
            </a:r>
            <a:r>
              <a:rPr lang="nl-NL" dirty="0"/>
              <a:t> time </a:t>
            </a:r>
            <a:r>
              <a:rPr lang="nl-NL" dirty="0" err="1"/>
              <a:t>I’m</a:t>
            </a:r>
            <a:r>
              <a:rPr lang="nl-NL" dirty="0"/>
              <a:t> a </a:t>
            </a:r>
            <a:r>
              <a:rPr lang="nl-NL" dirty="0" err="1"/>
              <a:t>huge</a:t>
            </a:r>
            <a:r>
              <a:rPr lang="nl-NL" dirty="0"/>
              <a:t> lover of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fantasy</a:t>
            </a:r>
            <a:r>
              <a:rPr lang="nl-NL" dirty="0"/>
              <a:t>. My free time I </a:t>
            </a:r>
            <a:r>
              <a:rPr lang="nl-NL" dirty="0" err="1"/>
              <a:t>primarily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workin</a:t>
            </a:r>
            <a:r>
              <a:rPr lang="nl-NL" dirty="0"/>
              <a:t> on </a:t>
            </a:r>
            <a:r>
              <a:rPr lang="nl-NL" dirty="0" err="1"/>
              <a:t>various</a:t>
            </a:r>
            <a:r>
              <a:rPr lang="nl-NL" dirty="0"/>
              <a:t> open source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 </a:t>
            </a:r>
            <a:r>
              <a:rPr lang="nl-NL" dirty="0" err="1"/>
              <a:t>also</a:t>
            </a:r>
            <a:r>
              <a:rPr lang="nl-NL" dirty="0"/>
              <a:t> game a lot. In </a:t>
            </a:r>
            <a:r>
              <a:rPr lang="nl-NL" dirty="0" err="1"/>
              <a:t>general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a big fan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tech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 docker compose file to have a scripted version of all the various docker commands we had to run manually before</a:t>
            </a:r>
          </a:p>
          <a:p>
            <a:r>
              <a:rPr lang="en-GB" dirty="0"/>
              <a:t>Using a docker compose file we can have an easier time reproducing between systems without risking making copy paste mistakes.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616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docker image we build was spawned into 3 separate instances of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0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2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45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70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Deelnemers</a:t>
            </a:r>
            <a:r>
              <a:rPr lang="en-CA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8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2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36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Platform om applicaties te runnen, bouwen en te </a:t>
            </a:r>
            <a:r>
              <a:rPr lang="nl-NL" dirty="0" err="1"/>
              <a:t>shippen</a:t>
            </a:r>
            <a:r>
              <a:rPr lang="nl-NL" dirty="0"/>
              <a:t>. Dit platform voorziet dus van alle benodigdheden om een applicatie te kunnen runnen.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70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Brendan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9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85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0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Typische productie/</a:t>
            </a:r>
            <a:r>
              <a:rPr lang="nl-NL" dirty="0" err="1"/>
              <a:t>enterprise</a:t>
            </a:r>
            <a:r>
              <a:rPr lang="nl-NL" dirty="0"/>
              <a:t> omgeving: </a:t>
            </a:r>
            <a:r>
              <a:rPr lang="nl-NL" dirty="0" err="1"/>
              <a:t>VM’s</a:t>
            </a:r>
            <a:r>
              <a:rPr lang="nl-NL" dirty="0"/>
              <a:t>. Wie weet wat een VM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1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 flipH="1"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Lastname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 flipH="1"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ct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ct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 flipH="1"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500"/>
            </a:lvl1pPr>
          </a:lstStyle>
          <a:p>
            <a:pPr lvl="0"/>
            <a:r>
              <a:rPr lang="en-CA" noProof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2200" b="0"/>
            </a:lvl1pPr>
          </a:lstStyle>
          <a:p>
            <a:pPr lvl="0"/>
            <a:r>
              <a:rPr lang="en-CA" noProof="0"/>
              <a:t>Name, role</a:t>
            </a:r>
            <a:br>
              <a:rPr lang="en-CA" noProof="0"/>
            </a:br>
            <a:r>
              <a:rPr lang="en-CA" noProof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 flipH="1"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Tx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 flipH="1"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Tx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 flipH="1"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 flipH="1"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/>
          <p:nvPr userDrawn="1"/>
        </p:nvCxnSpPr>
        <p:spPr bwMode="gray">
          <a:xfrm flipH="1"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/>
          <p:nvPr userDrawn="1"/>
        </p:nvCxnSpPr>
        <p:spPr bwMode="gray">
          <a:xfrm flipH="1"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/>
          <p:nvPr userDrawn="1"/>
        </p:nvCxnSpPr>
        <p:spPr bwMode="gray">
          <a:xfrm flipH="1"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 flipH="1"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BAC359-7971-3346-8D90-684CC25CF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/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ClrTx/>
              <a:buSzTx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Tx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Tx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Tx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Tx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Tx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transition/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nima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 dirty="0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 dirty="0"/>
              <a:t>Name, role</a:t>
            </a:r>
            <a:br>
              <a:rPr lang="en-CA" dirty="0"/>
            </a:br>
            <a:r>
              <a:rPr lang="en-CA" dirty="0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ct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 flipH="1"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Tx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transition/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itchFamily="34" charset="0"/>
              <a:buChar char="–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2022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2022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05500" y="6365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l-NL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B8670-26BE-4743-BD59-2BF00A7E1E12}"/>
              </a:ext>
            </a:extLst>
          </p:cNvPr>
          <p:cNvSpPr txBox="1"/>
          <p:nvPr userDrawn="1"/>
        </p:nvSpPr>
        <p:spPr>
          <a:xfrm flipH="1">
            <a:off x="11530013" y="-107156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760" r:id="rId12"/>
    <p:sldLayoutId id="2147483775" r:id="rId13"/>
    <p:sldLayoutId id="2147483746" r:id="rId14"/>
    <p:sldLayoutId id="2147483762" r:id="rId15"/>
    <p:sldLayoutId id="2147483764" r:id="rId16"/>
    <p:sldLayoutId id="214748377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33" r:id="rId23"/>
    <p:sldLayoutId id="2147483830" r:id="rId24"/>
    <p:sldLayoutId id="2147483831" r:id="rId25"/>
    <p:sldLayoutId id="2147483747" r:id="rId26"/>
    <p:sldLayoutId id="2147483819" r:id="rId27"/>
    <p:sldLayoutId id="2147483693" r:id="rId28"/>
    <p:sldLayoutId id="2147483834" r:id="rId29"/>
    <p:sldLayoutId id="2147483774" r:id="rId30"/>
    <p:sldLayoutId id="2147483778" r:id="rId31"/>
    <p:sldLayoutId id="2147483820" r:id="rId32"/>
    <p:sldLayoutId id="2147483829" r:id="rId33"/>
    <p:sldLayoutId id="2147483832" r:id="rId34"/>
    <p:sldLayoutId id="2147483835" r:id="rId35"/>
    <p:sldLayoutId id="2147483809" r:id="rId36"/>
    <p:sldLayoutId id="2147483811" r:id="rId37"/>
    <p:sldLayoutId id="2147483813" r:id="rId38"/>
    <p:sldLayoutId id="2147483755" r:id="rId39"/>
    <p:sldLayoutId id="2147483744" r:id="rId40"/>
    <p:sldLayoutId id="2147483753" r:id="rId41"/>
    <p:sldLayoutId id="2147483836" r:id="rId42"/>
    <p:sldLayoutId id="2147483815" r:id="rId43"/>
    <p:sldLayoutId id="2147483828" r:id="rId44"/>
    <p:sldLayoutId id="2147483866" r:id="rId45"/>
  </p:sldLayoutIdLst>
  <p:transition/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g.mulder@cgi.com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j.claassens@cgi.com" TargetMode="External"/><Relationship Id="rId5" Type="http://schemas.openxmlformats.org/officeDocument/2006/relationships/image" Target="../media/image4.jpeg"/><Relationship Id="rId4" Type="http://schemas.openxmlformats.org/officeDocument/2006/relationships/hyperlink" Target="mailto:Brendan.van.walstijn@cgi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_DEVICE_C_Footage_Purple_02_Render" descr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9923AB13-1E54-0C4B-AA11-EE6AB802D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7B3FC-98FB-0D49-83D4-96B8616B3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63" y="2785001"/>
            <a:ext cx="6078654" cy="2154074"/>
          </a:xfrm>
        </p:spPr>
        <p:txBody>
          <a:bodyPr>
            <a:normAutofit/>
          </a:bodyPr>
          <a:lstStyle/>
          <a:p>
            <a:r>
              <a:rPr lang="en-CA" dirty="0"/>
              <a:t>Jeroen Claassens</a:t>
            </a:r>
          </a:p>
          <a:p>
            <a:r>
              <a:rPr lang="en-CA" dirty="0"/>
              <a:t>Gerard Mulder</a:t>
            </a:r>
          </a:p>
          <a:p>
            <a:r>
              <a:rPr lang="en-CA" dirty="0"/>
              <a:t>Brendan van Walstijn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442762B2-3F66-0346-A45A-8D8DECA757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4E030-E3C9-2A28-A248-5429494043D6}"/>
              </a:ext>
            </a:extLst>
          </p:cNvPr>
          <p:cNvSpPr txBox="1"/>
          <p:nvPr/>
        </p:nvSpPr>
        <p:spPr>
          <a:xfrm>
            <a:off x="4247321" y="6257063"/>
            <a:ext cx="369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Classification</a:t>
            </a:r>
            <a:r>
              <a:rPr lang="nl-NL" sz="2000" dirty="0"/>
              <a:t>: </a:t>
            </a:r>
            <a:r>
              <a:rPr lang="nl-NL" sz="2000" dirty="0" err="1"/>
              <a:t>Internal</a:t>
            </a:r>
            <a:endParaRPr lang="nl-NL" sz="2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718E16-2601-3F64-C5D9-1DCE428B2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763" y="765175"/>
            <a:ext cx="4847923" cy="2475341"/>
          </a:xfrm>
        </p:spPr>
        <p:txBody>
          <a:bodyPr/>
          <a:lstStyle/>
          <a:p>
            <a:r>
              <a:rPr lang="en-CA" dirty="0"/>
              <a:t>The world of Containers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74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What does an application need in order to be able to run?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84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an application need in order to be able to run?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Runtime (e.g. JVM or .NET </a:t>
            </a:r>
            <a:r>
              <a:rPr lang="nl-NL" dirty="0" err="1"/>
              <a:t>runtime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9966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9598770" cy="2226506"/>
          </a:xfrm>
        </p:spPr>
        <p:txBody>
          <a:bodyPr>
            <a:normAutofit/>
          </a:bodyPr>
          <a:lstStyle/>
          <a:p>
            <a:r>
              <a:rPr lang="en-CA" dirty="0"/>
              <a:t>How do we provide runtime for an application?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2648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provide runtime for an application?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/>
              <a:t>Pc or laptop</a:t>
            </a:r>
          </a:p>
          <a:p>
            <a:pPr marL="342900" indent="-342900">
              <a:buFontTx/>
              <a:buChar char="-"/>
            </a:pPr>
            <a:r>
              <a:rPr lang="nl-NL" dirty="0"/>
              <a:t>Virtual Machine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951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VM?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 err="1"/>
              <a:t>Emulation</a:t>
            </a:r>
            <a:r>
              <a:rPr lang="nl-NL" dirty="0"/>
              <a:t> of a computer</a:t>
            </a:r>
          </a:p>
          <a:p>
            <a:endParaRPr lang="nl-NL" dirty="0"/>
          </a:p>
          <a:p>
            <a:r>
              <a:rPr lang="nl-NL" dirty="0" err="1"/>
              <a:t>Contains</a:t>
            </a:r>
            <a:r>
              <a:rPr lang="nl-NL" dirty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/>
              <a:t>Operating system</a:t>
            </a:r>
          </a:p>
          <a:p>
            <a:pPr marL="342900" indent="-342900">
              <a:buFontTx/>
              <a:buChar char="-"/>
            </a:pPr>
            <a:r>
              <a:rPr lang="nl-NL" dirty="0"/>
              <a:t>Networking</a:t>
            </a:r>
          </a:p>
          <a:p>
            <a:pPr marL="342900" indent="-342900">
              <a:buFontTx/>
              <a:buChar char="-"/>
            </a:pPr>
            <a:r>
              <a:rPr lang="nl-NL" dirty="0"/>
              <a:t>Memory &amp; Storage</a:t>
            </a:r>
          </a:p>
          <a:p>
            <a:pPr marL="342900" indent="-342900">
              <a:buFontTx/>
              <a:buChar char="-"/>
            </a:pPr>
            <a:r>
              <a:rPr lang="nl-NL" dirty="0"/>
              <a:t>Etc.</a:t>
            </a:r>
          </a:p>
          <a:p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14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D2FC1-C450-40BC-AAF9-E7F706C16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2B6B0-54FD-4DF5-ACCF-DB406A9A2BD8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913262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Drawbacks of VM’s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configuration</a:t>
            </a:r>
            <a:endParaRPr lang="nl-NL" dirty="0"/>
          </a:p>
          <a:p>
            <a:pPr marL="606425" lvl="1" indent="-342900">
              <a:buFontTx/>
              <a:buChar char="-"/>
            </a:pPr>
            <a:r>
              <a:rPr lang="nl-NL" dirty="0"/>
              <a:t>Network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Storage &amp; Memory etc.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lots</a:t>
            </a:r>
            <a:r>
              <a:rPr lang="nl-NL" dirty="0"/>
              <a:t> of resources</a:t>
            </a:r>
          </a:p>
          <a:p>
            <a:pPr marL="606425" lvl="1" indent="-342900">
              <a:buFontTx/>
              <a:buChar char="-"/>
            </a:pPr>
            <a:r>
              <a:rPr lang="nl-NL" dirty="0" err="1"/>
              <a:t>Each</a:t>
            </a:r>
            <a:r>
              <a:rPr lang="nl-NL" dirty="0"/>
              <a:t> VM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OS.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Requires</a:t>
            </a:r>
            <a:r>
              <a:rPr lang="nl-NL" dirty="0"/>
              <a:t> maintenance</a:t>
            </a:r>
          </a:p>
          <a:p>
            <a:pPr marL="606425" lvl="1" indent="-342900">
              <a:buFontTx/>
              <a:buChar char="-"/>
            </a:pPr>
            <a:r>
              <a:rPr lang="nl-NL" dirty="0"/>
              <a:t>Updates etc.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7D33AF4-6028-46F6-95AF-901C7673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38" y="765175"/>
            <a:ext cx="5399208" cy="43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299A0-9C21-4173-996E-2E71BD2B74A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33846" y="4676001"/>
            <a:ext cx="408112" cy="52425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06461-BA31-4F46-AFAA-0CD732A0F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278022"/>
            <a:ext cx="1865376" cy="1048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993-2EB0-4FA6-A7D4-6A586E1BB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63" y="4854517"/>
            <a:ext cx="2225187" cy="16618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6FFCB-597B-4E29-9E50-2542C8691A21}"/>
              </a:ext>
            </a:extLst>
          </p:cNvPr>
          <p:cNvCxnSpPr>
            <a:cxnSpLocks/>
          </p:cNvCxnSpPr>
          <p:nvPr/>
        </p:nvCxnSpPr>
        <p:spPr bwMode="gray">
          <a:xfrm flipH="1">
            <a:off x="9548446" y="4653872"/>
            <a:ext cx="569304" cy="546385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372F7-54D6-4F40-ACE6-C243F8261632}"/>
              </a:ext>
            </a:extLst>
          </p:cNvPr>
          <p:cNvSpPr txBox="1"/>
          <p:nvPr/>
        </p:nvSpPr>
        <p:spPr>
          <a:xfrm rot="20491088">
            <a:off x="435557" y="2815459"/>
            <a:ext cx="11782469" cy="939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0" tIns="0" rIns="0" bIns="0" rtlCol="0" anchor="t" anchorCtr="0">
            <a:noAutofit/>
          </a:bodyPr>
          <a:lstStyle/>
          <a:p>
            <a:r>
              <a:rPr lang="nl-NL" sz="6000" dirty="0"/>
              <a:t>SOLUTION: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204006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Docker?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l-NL" dirty="0"/>
              <a:t>A platform </a:t>
            </a:r>
            <a:r>
              <a:rPr lang="nl-NL" dirty="0" err="1"/>
              <a:t>for</a:t>
            </a:r>
            <a:r>
              <a:rPr lang="nl-NL" dirty="0"/>
              <a:t> building, running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shipping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executable</a:t>
            </a:r>
            <a:r>
              <a:rPr lang="nl-NL" dirty="0"/>
              <a:t> packages, </a:t>
            </a:r>
            <a:r>
              <a:rPr lang="nl-NL" dirty="0" err="1"/>
              <a:t>with</a:t>
            </a:r>
            <a:r>
              <a:rPr lang="nl-NL" dirty="0"/>
              <a:t> ONLY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 The Docker engine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host OS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containerized</a:t>
            </a:r>
            <a:r>
              <a:rPr lang="nl-NL" dirty="0"/>
              <a:t>’ </a:t>
            </a:r>
            <a:r>
              <a:rPr lang="nl-NL" dirty="0" err="1"/>
              <a:t>applications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1 OS is </a:t>
            </a:r>
            <a:r>
              <a:rPr lang="nl-NL" dirty="0" err="1"/>
              <a:t>required</a:t>
            </a:r>
            <a:r>
              <a:rPr lang="nl-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 descr="https://www.docker.com/sites/default/files/d8/2018-11/docker-containerized-appliction-blue-border_2.png">
            <a:extLst>
              <a:ext uri="{FF2B5EF4-FFF2-40B4-BE49-F238E27FC236}">
                <a16:creationId xmlns:a16="http://schemas.microsoft.com/office/drawing/2014/main" id="{B1525850-5EFC-4477-8497-67B38D9E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93" y="2008482"/>
            <a:ext cx="3794035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docker.com/sites/default/files/d8/2018-11/container-vm-whatcontainer_2.png">
            <a:extLst>
              <a:ext uri="{FF2B5EF4-FFF2-40B4-BE49-F238E27FC236}">
                <a16:creationId xmlns:a16="http://schemas.microsoft.com/office/drawing/2014/main" id="{6965ECEE-F5D9-4C5D-8C11-02D2E11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1" y="2008482"/>
            <a:ext cx="3794033" cy="30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718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Container?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0BADCC-CE9D-3CA9-0EF7-E0EE35395C9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358869166"/>
              </p:ext>
            </p:extLst>
          </p:nvPr>
        </p:nvGraphicFramePr>
        <p:xfrm>
          <a:off x="766763" y="1557338"/>
          <a:ext cx="10658475" cy="453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344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3076" name="Picture 4" descr="Container transport – what kind of vehicles can be used by the carriers  [REVIEW]. | trans.info">
            <a:extLst>
              <a:ext uri="{FF2B5EF4-FFF2-40B4-BE49-F238E27FC236}">
                <a16:creationId xmlns:a16="http://schemas.microsoft.com/office/drawing/2014/main" id="{CC2B376F-27DA-FEF4-C8FB-E54DEB9A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1" y="1595301"/>
            <a:ext cx="9782196" cy="42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735001-DD52-DA9E-FAE4-59EFAB20F436}"/>
              </a:ext>
            </a:extLst>
          </p:cNvPr>
          <p:cNvSpPr/>
          <p:nvPr/>
        </p:nvSpPr>
        <p:spPr>
          <a:xfrm rot="348147">
            <a:off x="3256548" y="2525735"/>
            <a:ext cx="1729753" cy="133681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AB140-7B45-D172-9441-5FD72255E730}"/>
              </a:ext>
            </a:extLst>
          </p:cNvPr>
          <p:cNvSpPr/>
          <p:nvPr/>
        </p:nvSpPr>
        <p:spPr>
          <a:xfrm rot="411239">
            <a:off x="5376271" y="4373083"/>
            <a:ext cx="4764084" cy="98519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0F22E-4874-CF51-51AA-B989A6F9A4B4}"/>
              </a:ext>
            </a:extLst>
          </p:cNvPr>
          <p:cNvSpPr/>
          <p:nvPr/>
        </p:nvSpPr>
        <p:spPr>
          <a:xfrm rot="411239">
            <a:off x="3108480" y="3950987"/>
            <a:ext cx="2271118" cy="985192"/>
          </a:xfrm>
          <a:prstGeom prst="rect">
            <a:avLst/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Infrastructure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ED22F-5614-292F-21FE-EAC2E1629303}"/>
              </a:ext>
            </a:extLst>
          </p:cNvPr>
          <p:cNvSpPr/>
          <p:nvPr/>
        </p:nvSpPr>
        <p:spPr>
          <a:xfrm>
            <a:off x="5444207" y="2308380"/>
            <a:ext cx="4057879" cy="216650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27EA94-DC71-45A3-0D7F-E5E5A08FD630}"/>
              </a:ext>
            </a:extLst>
          </p:cNvPr>
          <p:cNvSpPr/>
          <p:nvPr/>
        </p:nvSpPr>
        <p:spPr>
          <a:xfrm>
            <a:off x="8122713" y="2398237"/>
            <a:ext cx="1270669" cy="1969134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822D6-349A-8D2E-2BA7-772A488F2686}"/>
              </a:ext>
            </a:extLst>
          </p:cNvPr>
          <p:cNvSpPr/>
          <p:nvPr/>
        </p:nvSpPr>
        <p:spPr>
          <a:xfrm>
            <a:off x="5489812" y="2400609"/>
            <a:ext cx="2587296" cy="83336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107A-AEF0-5A69-9AB3-FE994FD2C8AA}"/>
              </a:ext>
            </a:extLst>
          </p:cNvPr>
          <p:cNvSpPr/>
          <p:nvPr/>
        </p:nvSpPr>
        <p:spPr>
          <a:xfrm>
            <a:off x="5489812" y="3690531"/>
            <a:ext cx="2587296" cy="67684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Bin/</a:t>
            </a:r>
            <a:r>
              <a:rPr lang="nl-NL" dirty="0" err="1"/>
              <a:t>Libs</a:t>
            </a:r>
            <a:r>
              <a:rPr lang="nl-NL" dirty="0"/>
              <a:t>/</a:t>
            </a:r>
            <a:r>
              <a:rPr lang="nl-NL" dirty="0" err="1"/>
              <a:t>Config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0D2F5-E620-C553-1F6F-5E4C92E96844}"/>
              </a:ext>
            </a:extLst>
          </p:cNvPr>
          <p:cNvSpPr txBox="1"/>
          <p:nvPr/>
        </p:nvSpPr>
        <p:spPr>
          <a:xfrm>
            <a:off x="5430269" y="4991577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Dev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90972-E2A1-1459-A772-1D73400CE895}"/>
              </a:ext>
            </a:extLst>
          </p:cNvPr>
          <p:cNvSpPr txBox="1"/>
          <p:nvPr/>
        </p:nvSpPr>
        <p:spPr>
          <a:xfrm>
            <a:off x="1176524" y="2768598"/>
            <a:ext cx="189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</a:rPr>
              <a:t>Prod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1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6FB7-E6E9-4B70-B6E9-0A1DFBF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are 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418C-59D7-4AF3-AC9B-AAA2C6154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1332-27E5-496A-BFE1-B1226717BB95}"/>
              </a:ext>
            </a:extLst>
          </p:cNvPr>
          <p:cNvSpPr txBox="1"/>
          <p:nvPr/>
        </p:nvSpPr>
        <p:spPr>
          <a:xfrm>
            <a:off x="2704861" y="3252199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Gerard Mulder</a:t>
            </a:r>
            <a:r>
              <a:rPr lang="nl-NL" dirty="0"/>
              <a:t> | Senior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1353 8868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3"/>
              </a:rPr>
              <a:t>g.mulder@cgi.com</a:t>
            </a:r>
            <a:r>
              <a:rPr lang="nl-NL" dirty="0"/>
              <a:t> </a:t>
            </a:r>
            <a:endParaRPr lang="en-US" dirty="0"/>
          </a:p>
          <a:p>
            <a:pPr algn="l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7FDD-1B66-4DA5-BC02-E76FFE51D54A}"/>
              </a:ext>
            </a:extLst>
          </p:cNvPr>
          <p:cNvSpPr txBox="1"/>
          <p:nvPr/>
        </p:nvSpPr>
        <p:spPr>
          <a:xfrm>
            <a:off x="2704864" y="4601142"/>
            <a:ext cx="6749510" cy="113640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nl-NL" b="1" dirty="0"/>
              <a:t>Brendan van Walstijn</a:t>
            </a:r>
            <a:r>
              <a:rPr lang="nl-NL" dirty="0"/>
              <a:t> | </a:t>
            </a:r>
            <a:r>
              <a:rPr lang="nl-NL" dirty="0" err="1"/>
              <a:t>Experienced</a:t>
            </a:r>
            <a:r>
              <a:rPr lang="nl-NL" dirty="0"/>
              <a:t> Software engineer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Randstand &amp; Central Netherlands | Transport | CGI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George </a:t>
            </a:r>
            <a:r>
              <a:rPr lang="nl-NL" dirty="0" err="1"/>
              <a:t>Hintzenweg</a:t>
            </a:r>
            <a:r>
              <a:rPr lang="nl-NL" dirty="0"/>
              <a:t> 89 | Postbus 8566 | 3086AX Rotterdam | The Netherlands</a:t>
            </a:r>
          </a:p>
          <a:p>
            <a:pPr algn="l">
              <a:lnSpc>
                <a:spcPct val="120000"/>
              </a:lnSpc>
            </a:pPr>
            <a:r>
              <a:rPr lang="nl-NL" dirty="0"/>
              <a:t>M: +31 (0)6 1836 6194</a:t>
            </a:r>
          </a:p>
          <a:p>
            <a:pPr algn="l">
              <a:lnSpc>
                <a:spcPct val="120000"/>
              </a:lnSpc>
            </a:pPr>
            <a:r>
              <a:rPr lang="nl-NL" dirty="0">
                <a:hlinkClick r:id="rId4"/>
              </a:rPr>
              <a:t>Brendan.van.walstijn@cgi.com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2A12-EC6C-4E9F-90B5-A300DD64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3" t="28758" r="17059" b="43503"/>
          <a:stretch/>
        </p:blipFill>
        <p:spPr>
          <a:xfrm>
            <a:off x="1715927" y="4735863"/>
            <a:ext cx="820800" cy="866957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71F14-3B85-2698-4FF3-D50CF66EB8F7}"/>
              </a:ext>
            </a:extLst>
          </p:cNvPr>
          <p:cNvSpPr txBox="1"/>
          <p:nvPr/>
        </p:nvSpPr>
        <p:spPr>
          <a:xfrm>
            <a:off x="2704862" y="1903256"/>
            <a:ext cx="6749511" cy="113640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b="1" dirty="0"/>
              <a:t>Jeroen Claassens</a:t>
            </a:r>
            <a:r>
              <a:rPr lang="nl-NL" dirty="0"/>
              <a:t> | Consultant</a:t>
            </a:r>
            <a:br>
              <a:rPr lang="nl-NL" dirty="0"/>
            </a:br>
            <a:r>
              <a:rPr lang="nl-NL" dirty="0"/>
              <a:t>Randstand &amp; North Netherlands | </a:t>
            </a:r>
            <a:r>
              <a:rPr lang="nl-NL" dirty="0" err="1"/>
              <a:t>Infrastructure</a:t>
            </a:r>
            <a:r>
              <a:rPr lang="nl-NL" dirty="0"/>
              <a:t> | CGI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George Hintzenweg 89 | Postbus 8566 | 3009 AN  Rotterdam | The Netherlands</a:t>
            </a:r>
            <a:endParaRPr lang="nl-NL" dirty="0"/>
          </a:p>
          <a:p>
            <a:pPr>
              <a:lnSpc>
                <a:spcPct val="120000"/>
              </a:lnSpc>
            </a:pPr>
            <a:r>
              <a:rPr lang="en-US" dirty="0"/>
              <a:t>M: +31 (0)6 5112 7382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nl-NL" dirty="0">
                <a:hlinkClick r:id="rId6"/>
              </a:rPr>
              <a:t>j.claassens@cgi.com</a:t>
            </a:r>
            <a:endParaRPr lang="nl-NL" dirty="0"/>
          </a:p>
          <a:p>
            <a:pPr>
              <a:lnSpc>
                <a:spcPct val="120000"/>
              </a:lnSpc>
              <a:spcAft>
                <a:spcPts val="0"/>
              </a:spcAft>
            </a:pPr>
            <a:endParaRPr lang="nl-NL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A6F956A8-7C15-54A0-E4B6-52E2EF5D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925" y="3410643"/>
            <a:ext cx="819514" cy="819514"/>
          </a:xfrm>
          <a:prstGeom prst="ellipse">
            <a:avLst/>
          </a:prstGeom>
        </p:spPr>
      </p:pic>
      <p:pic>
        <p:nvPicPr>
          <p:cNvPr id="1028" name="Picture 4" descr="View favna's full-sized avatar">
            <a:extLst>
              <a:ext uri="{FF2B5EF4-FFF2-40B4-BE49-F238E27FC236}">
                <a16:creationId xmlns:a16="http://schemas.microsoft.com/office/drawing/2014/main" id="{B438AD0E-BFE2-0FAE-DE56-75795A5F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94" y="2025867"/>
            <a:ext cx="891180" cy="89118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455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truck on a truck on a truck : r/mildlyinteresting">
            <a:extLst>
              <a:ext uri="{FF2B5EF4-FFF2-40B4-BE49-F238E27FC236}">
                <a16:creationId xmlns:a16="http://schemas.microsoft.com/office/drawing/2014/main" id="{226C8524-CDBD-B7DB-43B3-DD77667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81088"/>
            <a:ext cx="482123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That's a load of ships! The carrier boat that can hold up to 22 barges -  and even an oil rig - on its back | Daily Mail Online">
            <a:extLst>
              <a:ext uri="{FF2B5EF4-FFF2-40B4-BE49-F238E27FC236}">
                <a16:creationId xmlns:a16="http://schemas.microsoft.com/office/drawing/2014/main" id="{657AE91B-6B7C-56A0-EAEA-B102CBC7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1081088"/>
            <a:ext cx="6008688" cy="3579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z="1200" smtClean="0">
                <a:solidFill>
                  <a:schemeClr val="tx1">
                    <a:tint val="75000"/>
                  </a:schemeClr>
                </a:solidFill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833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158" y="333822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E710C-5489-EEBE-C835-2F488A7851B9}"/>
              </a:ext>
            </a:extLst>
          </p:cNvPr>
          <p:cNvGrpSpPr/>
          <p:nvPr/>
        </p:nvGrpSpPr>
        <p:grpSpPr>
          <a:xfrm>
            <a:off x="698057" y="1070174"/>
            <a:ext cx="10795886" cy="2158741"/>
            <a:chOff x="545933" y="3996254"/>
            <a:chExt cx="10795886" cy="2158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47393C-FD51-80A6-FF27-128DD559792F}"/>
                </a:ext>
              </a:extLst>
            </p:cNvPr>
            <p:cNvSpPr txBox="1"/>
            <p:nvPr/>
          </p:nvSpPr>
          <p:spPr>
            <a:xfrm>
              <a:off x="545933" y="4960813"/>
              <a:ext cx="6838949" cy="1169551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Error response from daemon: Get "https://registry-1.docker.io/v2/": net/http: request canceled while waiting for connection 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Client.Timeout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exceeded while awaiting headers)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Graphic 5" descr="Wi-Fi outline">
              <a:extLst>
                <a:ext uri="{FF2B5EF4-FFF2-40B4-BE49-F238E27FC236}">
                  <a16:creationId xmlns:a16="http://schemas.microsoft.com/office/drawing/2014/main" id="{0C8F3BD2-4F7D-6515-9F99-F4A74621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5933" y="3996254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B5CBE0-961F-8138-852E-B8FB7DAC409C}"/>
                </a:ext>
              </a:extLst>
            </p:cNvPr>
            <p:cNvSpPr txBox="1"/>
            <p:nvPr/>
          </p:nvSpPr>
          <p:spPr>
            <a:xfrm>
              <a:off x="1470719" y="4316606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EWNET</a:t>
              </a:r>
            </a:p>
          </p:txBody>
        </p:sp>
        <p:pic>
          <p:nvPicPr>
            <p:cNvPr id="9" name="Picture 2" descr="Evil Laugh - TV Tropes">
              <a:extLst>
                <a:ext uri="{FF2B5EF4-FFF2-40B4-BE49-F238E27FC236}">
                  <a16:creationId xmlns:a16="http://schemas.microsoft.com/office/drawing/2014/main" id="{D25A1A3F-54F1-BE88-4FF5-D2EBA071D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546" y="4059086"/>
              <a:ext cx="1662273" cy="20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rue Story Behind the 2016 Election Dumpster Fire GIF">
              <a:extLst>
                <a:ext uri="{FF2B5EF4-FFF2-40B4-BE49-F238E27FC236}">
                  <a16:creationId xmlns:a16="http://schemas.microsoft.com/office/drawing/2014/main" id="{99EC00A8-4629-0A4F-7D2A-1055E5470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056" y="4140361"/>
              <a:ext cx="1999195" cy="20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F50EDD-2A6B-5A4A-F771-B9F5D522B3AB}"/>
              </a:ext>
            </a:extLst>
          </p:cNvPr>
          <p:cNvGrpSpPr/>
          <p:nvPr/>
        </p:nvGrpSpPr>
        <p:grpSpPr>
          <a:xfrm>
            <a:off x="698056" y="3429000"/>
            <a:ext cx="10356907" cy="2514838"/>
            <a:chOff x="698056" y="3429000"/>
            <a:chExt cx="10356907" cy="2514838"/>
          </a:xfrm>
        </p:grpSpPr>
        <p:pic>
          <p:nvPicPr>
            <p:cNvPr id="11" name="Graphic 10" descr="Wi-Fi outline">
              <a:extLst>
                <a:ext uri="{FF2B5EF4-FFF2-40B4-BE49-F238E27FC236}">
                  <a16:creationId xmlns:a16="http://schemas.microsoft.com/office/drawing/2014/main" id="{2AE299C5-E757-4259-86ED-E7F650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057" y="34290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F0E9E-204F-B222-03F9-AC1D1F1DF888}"/>
                </a:ext>
              </a:extLst>
            </p:cNvPr>
            <p:cNvSpPr txBox="1"/>
            <p:nvPr/>
          </p:nvSpPr>
          <p:spPr>
            <a:xfrm>
              <a:off x="1622843" y="3749352"/>
              <a:ext cx="1081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IWNET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D8AF4-913E-4E25-F3DF-7399C53DEF86}"/>
                </a:ext>
              </a:extLst>
            </p:cNvPr>
            <p:cNvSpPr txBox="1"/>
            <p:nvPr/>
          </p:nvSpPr>
          <p:spPr>
            <a:xfrm>
              <a:off x="698056" y="4343400"/>
              <a:ext cx="7849596" cy="160043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92D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❯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docker pull 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Using default tag: latest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latest: Pulling from library/hello-world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Digest: sha256:4f53e2564790c8e7856ec08e384732aa38dc43c52f02952483e3f003afbf23db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Status: Image is up to date for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docker.io/library/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hello-world:latest</a:t>
              </a:r>
              <a:endParaRPr lang="nl-NL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026" name="Picture 2" descr="Magic GIFs | Tenor">
              <a:extLst>
                <a:ext uri="{FF2B5EF4-FFF2-40B4-BE49-F238E27FC236}">
                  <a16:creationId xmlns:a16="http://schemas.microsoft.com/office/drawing/2014/main" id="{6B6E69DA-367E-15A4-1388-07381B5A8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463" y="4000738"/>
              <a:ext cx="20955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873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33E62FE9-E2BF-914C-96B4-E5B3384253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Check Docker Hub:</a:t>
            </a:r>
          </a:p>
          <a:p>
            <a:r>
              <a:rPr lang="en-CA" dirty="0"/>
              <a:t>docker pull hello-world</a:t>
            </a:r>
          </a:p>
          <a:p>
            <a:r>
              <a:rPr lang="en-CA" dirty="0"/>
              <a:t>docker image ls</a:t>
            </a:r>
          </a:p>
          <a:p>
            <a:r>
              <a:rPr lang="en-CA" dirty="0"/>
              <a:t>docker run hello-world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7062347" cy="2226506"/>
          </a:xfrm>
        </p:spPr>
        <p:txBody>
          <a:bodyPr>
            <a:normAutofit/>
          </a:bodyPr>
          <a:lstStyle/>
          <a:p>
            <a:r>
              <a:rPr lang="en-CA" dirty="0"/>
              <a:t>Demo Hello world image.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738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5D3C78-6F7D-9BED-425B-340CECA2374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72578" y="765174"/>
            <a:ext cx="4412596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4036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230" y="3119636"/>
            <a:ext cx="6119812" cy="20510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1: </a:t>
            </a:r>
            <a:r>
              <a:rPr lang="nl-NL" dirty="0" err="1"/>
              <a:t>Create</a:t>
            </a:r>
            <a:r>
              <a:rPr lang="nl-NL" dirty="0"/>
              <a:t> 1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program.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2: </a:t>
            </a:r>
            <a:r>
              <a:rPr lang="nl-NL" dirty="0" err="1"/>
              <a:t>Find</a:t>
            </a:r>
            <a:r>
              <a:rPr lang="nl-NL" dirty="0"/>
              <a:t> base image. (</a:t>
            </a:r>
            <a:r>
              <a:rPr lang="nl-NL" dirty="0" err="1"/>
              <a:t>with</a:t>
            </a:r>
            <a:r>
              <a:rPr lang="nl-NL" dirty="0"/>
              <a:t> correct </a:t>
            </a:r>
            <a:r>
              <a:rPr lang="nl-NL" dirty="0" err="1"/>
              <a:t>requirements</a:t>
            </a:r>
            <a:r>
              <a:rPr lang="nl-NL" dirty="0"/>
              <a:t> e.g. JDK)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3: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Dockerfile</a:t>
            </a:r>
            <a:r>
              <a:rPr lang="nl-NL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dirty="0"/>
              <a:t>Step 4: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container.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139363" cy="2226506"/>
          </a:xfrm>
        </p:spPr>
        <p:txBody>
          <a:bodyPr anchor="t">
            <a:normAutofit/>
          </a:bodyPr>
          <a:lstStyle/>
          <a:p>
            <a:r>
              <a:rPr lang="nl-NL" dirty="0" err="1"/>
              <a:t>Exercise</a:t>
            </a:r>
            <a:r>
              <a:rPr lang="nl-NL" dirty="0"/>
              <a:t>: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Hello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container.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50778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4111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2035" y="1557338"/>
            <a:ext cx="10307930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87329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92772"/>
            <a:ext cx="10658475" cy="266461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741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763" y="2466127"/>
            <a:ext cx="10658475" cy="271790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6961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CA" dirty="0"/>
              <a:t>What did we just do?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46797" y="1557338"/>
            <a:ext cx="9498406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4227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D7F1490-095F-B356-A2B8-378DC23C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dirty="0"/>
              <a:t>What is scalability?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Jeroen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Claassens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Java / TypeScript / CI/CD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Software Engineering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5 years @ CGI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Also active of the CGI Emerging Technologies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/>
              </a:rPr>
              <a:t>practise for AI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>
                <a:solidFill>
                  <a:srgbClr val="000000"/>
                </a:solidFill>
                <a:cs typeface="Arial"/>
              </a:rPr>
              <a:t>Be sure to sign up for the next dev@cgi event,</a:t>
            </a:r>
            <a:br>
              <a:rPr lang="en-GB" sz="1600" dirty="0">
                <a:solidFill>
                  <a:srgbClr val="000000"/>
                </a:solidFill>
                <a:cs typeface="Arial"/>
              </a:rPr>
            </a:br>
            <a:r>
              <a:rPr lang="en-GB" sz="1600" dirty="0">
                <a:solidFill>
                  <a:srgbClr val="000000"/>
                </a:solidFill>
                <a:cs typeface="Arial"/>
              </a:rPr>
              <a:t>we’re going to make it awesome 😉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72" y="952821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5A0F4C6-EC50-4585-7D5C-149B16AA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351" y="2402742"/>
            <a:ext cx="4884513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16C0D-3F43-4C10-AB49-0D71F54B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543050"/>
            <a:ext cx="7823830" cy="35175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89597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Scalability</a:t>
            </a:r>
            <a:r>
              <a:rPr lang="nl-N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5349240"/>
            <a:ext cx="10658475" cy="74358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D5326-F9A2-EFA0-12AB-1C1148C07DD8}"/>
              </a:ext>
            </a:extLst>
          </p:cNvPr>
          <p:cNvSpPr txBox="1"/>
          <p:nvPr/>
        </p:nvSpPr>
        <p:spPr>
          <a:xfrm>
            <a:off x="3427013" y="507221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Vertical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C6E44-EB44-3213-C566-C086F125B27C}"/>
              </a:ext>
            </a:extLst>
          </p:cNvPr>
          <p:cNvSpPr txBox="1"/>
          <p:nvPr/>
        </p:nvSpPr>
        <p:spPr>
          <a:xfrm>
            <a:off x="7627953" y="5111330"/>
            <a:ext cx="1097280" cy="4072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nl-NL" dirty="0" err="1"/>
              <a:t>Horizontal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0740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E751AD-B2C5-17B6-9AD5-258BBB03C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2: Scaling your hello world program.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6632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ED88A7-D0F8-1E89-3C15-CD2A2C8D70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3429000"/>
            <a:ext cx="4608512" cy="26638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20234" y="765174"/>
            <a:ext cx="3517284" cy="53276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4393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37721" y="1557338"/>
            <a:ext cx="9116558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060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5407F2-4BE3-7A75-11A4-586E69A4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</p:spPr>
        <p:txBody>
          <a:bodyPr anchor="t">
            <a:normAutofit/>
          </a:bodyPr>
          <a:lstStyle/>
          <a:p>
            <a:r>
              <a:rPr lang="en-GB" dirty="0"/>
              <a:t>What the exercise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97502-D47D-04F4-DCCB-5F59A33B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28734" y="1557338"/>
            <a:ext cx="3934533" cy="45354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7872-E43A-B20D-93DB-66C8C228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574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99" y="635964"/>
            <a:ext cx="6817413" cy="2226506"/>
          </a:xfrm>
        </p:spPr>
        <p:txBody>
          <a:bodyPr>
            <a:normAutofit/>
          </a:bodyPr>
          <a:lstStyle/>
          <a:p>
            <a:r>
              <a:rPr lang="en-CA" dirty="0"/>
              <a:t>What is a </a:t>
            </a:r>
            <a:r>
              <a:rPr lang="en-CA" dirty="0" err="1"/>
              <a:t>loadbalancer</a:t>
            </a:r>
            <a:r>
              <a:rPr lang="en-CA" dirty="0"/>
              <a:t>?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12458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5ECF-0D33-4D03-9646-FE69E47A2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557338"/>
            <a:ext cx="10658475" cy="347341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3C566-988B-42FA-BD21-F756E575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49" y="2052242"/>
            <a:ext cx="5592503" cy="404058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8741F-C9DE-48BC-829B-6F985817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667068"/>
          </a:xfrm>
        </p:spPr>
        <p:txBody>
          <a:bodyPr anchor="t"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loadbalancer</a:t>
            </a:r>
            <a:r>
              <a:rPr lang="nl-NL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EDA24-9A2D-4314-B8D8-DB06F6DA1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1948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Exercise 3: </a:t>
            </a:r>
            <a:r>
              <a:rPr lang="en-CA" dirty="0" err="1"/>
              <a:t>Loadbalancers</a:t>
            </a:r>
            <a:r>
              <a:rPr lang="en-CA" dirty="0"/>
              <a:t>.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69253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I’m love all fantasy (talk to me about Brandon Sanderson, Dungeons &amp; Dragons,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My free time is primarily spent with open-source development and</a:t>
            </a:r>
            <a:br>
              <a:rPr lang="en-GB" dirty="0"/>
            </a:br>
            <a:r>
              <a:rPr lang="en-GB" dirty="0"/>
              <a:t>(table-top) gaming.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love learning about and working with all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Delft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large building with a clock tower&#10;&#10;Description automatically generated">
            <a:extLst>
              <a:ext uri="{FF2B5EF4-FFF2-40B4-BE49-F238E27FC236}">
                <a16:creationId xmlns:a16="http://schemas.microsoft.com/office/drawing/2014/main" id="{AFDDD956-1845-5AED-DC9A-410FF28BB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0" y="3825081"/>
            <a:ext cx="3308213" cy="2205475"/>
          </a:xfrm>
          <a:prstGeom prst="rect">
            <a:avLst/>
          </a:prstGeom>
        </p:spPr>
      </p:pic>
      <p:pic>
        <p:nvPicPr>
          <p:cNvPr id="8" name="Picture 7" descr="A person holding books in a hallway&#10;&#10;Description automatically generated">
            <a:extLst>
              <a:ext uri="{FF2B5EF4-FFF2-40B4-BE49-F238E27FC236}">
                <a16:creationId xmlns:a16="http://schemas.microsoft.com/office/drawing/2014/main" id="{6FD4C8FC-B69A-9A63-5AE1-E6BF1B3E9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69" y="2706881"/>
            <a:ext cx="4365381" cy="2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07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55963" y="1557338"/>
            <a:ext cx="10658475" cy="45354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/>
              <a:t>Gerard Mulder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/ C++ / Python / CI/CD / Cloud Native / Cloud Foundry / Kubernetes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Software Engineering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18 years @ CGI … and still going strong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Started with “Masterclass Java”, just like you!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14" y="2547146"/>
            <a:ext cx="3067791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EC28A-E361-E2B8-2C6D-74124F6F6245}"/>
              </a:ext>
            </a:extLst>
          </p:cNvPr>
          <p:cNvSpPr txBox="1"/>
          <p:nvPr/>
        </p:nvSpPr>
        <p:spPr>
          <a:xfrm>
            <a:off x="7577593" y="424492"/>
            <a:ext cx="1017767" cy="6489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9E3BD-EC39-AC17-8E51-015D56B48E45}"/>
              </a:ext>
            </a:extLst>
          </p:cNvPr>
          <p:cNvSpPr txBox="1"/>
          <p:nvPr/>
        </p:nvSpPr>
        <p:spPr>
          <a:xfrm>
            <a:off x="8229600" y="580445"/>
            <a:ext cx="1765190" cy="5600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938F1-98E0-1468-FA28-27623CCA55F4}"/>
              </a:ext>
            </a:extLst>
          </p:cNvPr>
          <p:cNvSpPr txBox="1"/>
          <p:nvPr/>
        </p:nvSpPr>
        <p:spPr>
          <a:xfrm>
            <a:off x="445273" y="2608028"/>
            <a:ext cx="7784327" cy="2719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nl-NL" dirty="0"/>
          </a:p>
        </p:txBody>
      </p:sp>
      <p:pic>
        <p:nvPicPr>
          <p:cNvPr id="1026" name="Picture 2" descr="Maeslantkering - Watersnoodmuseum">
            <a:extLst>
              <a:ext uri="{FF2B5EF4-FFF2-40B4-BE49-F238E27FC236}">
                <a16:creationId xmlns:a16="http://schemas.microsoft.com/office/drawing/2014/main" id="{7B378F20-6AB9-C40E-D6F8-665FB0EA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" y="3884894"/>
            <a:ext cx="3244798" cy="182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Drone-Scan-to-BIM regionale bruggen | Drone Mapping || GeoZICHT">
            <a:extLst>
              <a:ext uri="{FF2B5EF4-FFF2-40B4-BE49-F238E27FC236}">
                <a16:creationId xmlns:a16="http://schemas.microsoft.com/office/drawing/2014/main" id="{72262FC0-2C47-9774-1C31-7DFB91BB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84" y="3890369"/>
            <a:ext cx="3691126" cy="181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Portal Begroting Zuid-Holland">
            <a:extLst>
              <a:ext uri="{FF2B5EF4-FFF2-40B4-BE49-F238E27FC236}">
                <a16:creationId xmlns:a16="http://schemas.microsoft.com/office/drawing/2014/main" id="{C409A3F0-0566-D987-9C40-877896E1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74" y="2343284"/>
            <a:ext cx="2118431" cy="158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BFA4-E20E-4B35-D1FD-E42222844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29600" y="3884894"/>
            <a:ext cx="3135920" cy="1825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5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 live in Rotterdam with my girlfriend Pauline and our cat Willem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Too many hobbies: Cycling (Road &amp; Gravel), CrossFit, Field Hockey, Surfing, Gaming, Volunteer Miller, Volunteer </a:t>
            </a:r>
            <a:r>
              <a:rPr lang="en-GB" dirty="0" err="1"/>
              <a:t>KiKa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Favourite bands: Muse, Placebo, Biffy Clyro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Ideal holiday: Surf or </a:t>
            </a:r>
            <a:r>
              <a:rPr lang="en-GB" dirty="0" err="1"/>
              <a:t>Bikepack</a:t>
            </a:r>
            <a:r>
              <a:rPr lang="en-GB" dirty="0"/>
              <a:t> trip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interests: NFL, VHS (Tape), Movies,</a:t>
            </a:r>
            <a:br>
              <a:rPr lang="en-GB" dirty="0"/>
            </a:br>
            <a:r>
              <a:rPr lang="en-GB" dirty="0"/>
              <a:t>Science-Fiction books, Retro Computers, </a:t>
            </a:r>
            <a:br>
              <a:rPr lang="en-GB" dirty="0"/>
            </a:br>
            <a:r>
              <a:rPr lang="en-GB" dirty="0"/>
              <a:t>Space, Board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Windmills in Holland | De Speelman, Rotterdam-Overschie, Zuid-Holland">
            <a:extLst>
              <a:ext uri="{FF2B5EF4-FFF2-40B4-BE49-F238E27FC236}">
                <a16:creationId xmlns:a16="http://schemas.microsoft.com/office/drawing/2014/main" id="{78567346-85F8-D183-AC85-5005A6E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28" y="2844283"/>
            <a:ext cx="2325866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5EBE-BD51-03E9-BEBC-0592E6E8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97" y="2844283"/>
            <a:ext cx="1827305" cy="32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7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85828" y="1241990"/>
            <a:ext cx="4964185" cy="561395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dirty="0"/>
              <a:t>Brendan van Walstijn </a:t>
            </a:r>
            <a:r>
              <a:rPr lang="en-GB" sz="1100" dirty="0"/>
              <a:t>(Experienced Software Engineer)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dirty="0"/>
              <a:t>Started at CGI in March 2021</a:t>
            </a:r>
          </a:p>
          <a:p>
            <a:pPr marL="522288" lvl="1" indent="-342900"/>
            <a:r>
              <a:rPr lang="en-GB" sz="1050" dirty="0"/>
              <a:t>Started with the Graduate Class and the .NET track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Loodswezen</a:t>
            </a:r>
            <a:r>
              <a:rPr lang="en-GB" sz="1050" dirty="0"/>
              <a:t> (6 months)</a:t>
            </a:r>
          </a:p>
          <a:p>
            <a:pPr marL="522288" lvl="1" indent="-342900"/>
            <a:r>
              <a:rPr lang="en-GB" sz="1050" dirty="0"/>
              <a:t>.NET Developer</a:t>
            </a:r>
          </a:p>
          <a:p>
            <a:pPr marL="522288" lvl="1" indent="-342900"/>
            <a:r>
              <a:rPr lang="en-GB" sz="1050" dirty="0"/>
              <a:t>Primarily worked on a decision tree for </a:t>
            </a:r>
            <a:r>
              <a:rPr lang="en-GB" sz="1050" dirty="0" err="1"/>
              <a:t>Beurtrollen</a:t>
            </a:r>
            <a:endParaRPr lang="en-GB" sz="1050" dirty="0"/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Athlon</a:t>
            </a:r>
            <a:r>
              <a:rPr lang="en-GB" sz="1050" dirty="0"/>
              <a:t> (11 months)</a:t>
            </a:r>
          </a:p>
          <a:p>
            <a:pPr marL="522288" lvl="1" indent="-342900"/>
            <a:r>
              <a:rPr lang="en-GB" sz="1050" dirty="0"/>
              <a:t>DevOps Engineer</a:t>
            </a:r>
          </a:p>
          <a:p>
            <a:pPr marL="522288" lvl="1" indent="-342900"/>
            <a:r>
              <a:rPr lang="en-GB" sz="1050" dirty="0"/>
              <a:t>SQR -&gt; SQL rewrite</a:t>
            </a:r>
          </a:p>
          <a:p>
            <a:pPr marL="522288" lvl="1" indent="-342900"/>
            <a:r>
              <a:rPr lang="en-GB" sz="1050" dirty="0"/>
              <a:t>Worked on test automation using PowerShell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 err="1"/>
              <a:t>NextLogic</a:t>
            </a:r>
            <a:r>
              <a:rPr lang="en-GB" sz="1050" dirty="0"/>
              <a:t> (Current)</a:t>
            </a:r>
          </a:p>
          <a:p>
            <a:pPr marL="522288" lvl="1" indent="-342900"/>
            <a:r>
              <a:rPr lang="en-GB" sz="1050" dirty="0"/>
              <a:t>Azure Cloud Engineer</a:t>
            </a:r>
          </a:p>
          <a:p>
            <a:pPr marL="522288" lvl="1" indent="-342900"/>
            <a:r>
              <a:rPr lang="en-GB" sz="1050" dirty="0"/>
              <a:t>Primarily Administrative tasks </a:t>
            </a:r>
          </a:p>
          <a:p>
            <a:pPr lvl="1" indent="0">
              <a:buNone/>
            </a:pPr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50" b="1" dirty="0"/>
              <a:t>Transavia </a:t>
            </a:r>
            <a:r>
              <a:rPr lang="en-GB" sz="1050" dirty="0"/>
              <a:t>(Current)</a:t>
            </a:r>
          </a:p>
          <a:p>
            <a:pPr marL="522288" lvl="1" indent="-342900"/>
            <a:r>
              <a:rPr lang="en-GB" sz="1050" dirty="0"/>
              <a:t>Azure DevOps and Cloud Engineer.</a:t>
            </a:r>
          </a:p>
          <a:p>
            <a:pPr marL="522288" lvl="1" indent="-342900"/>
            <a:r>
              <a:rPr lang="en-GB" sz="1050" dirty="0"/>
              <a:t>Development of Partner Admin Portal in C# and </a:t>
            </a:r>
            <a:r>
              <a:rPr lang="en-GB" sz="1050" dirty="0" err="1"/>
              <a:t>Blazor</a:t>
            </a:r>
            <a:r>
              <a:rPr lang="en-GB" sz="1050" dirty="0"/>
              <a:t>/</a:t>
            </a:r>
            <a:r>
              <a:rPr lang="en-GB" sz="1050" dirty="0" err="1"/>
              <a:t>Radzen</a:t>
            </a:r>
            <a:endParaRPr lang="en-GB" sz="1050" dirty="0"/>
          </a:p>
          <a:p>
            <a:pPr marL="522288" lvl="1" indent="-342900"/>
            <a:r>
              <a:rPr lang="en-GB" sz="1050" dirty="0"/>
              <a:t>Primary focus on Azure Infrastructure using bicep/ARM and configuration</a:t>
            </a:r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200" dirty="0"/>
          </a:p>
          <a:p>
            <a:pPr marL="522288" lvl="1" indent="-342900"/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190E6-7E80-43C3-A208-38189D12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13" y="523737"/>
            <a:ext cx="32766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61619-9C7D-46A5-89D2-E8363D6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 t="22923" r="8655" b="22298"/>
          <a:stretch/>
        </p:blipFill>
        <p:spPr>
          <a:xfrm>
            <a:off x="7616867" y="1396515"/>
            <a:ext cx="4222377" cy="1077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15274-5F05-4753-BB6F-D87D6DA3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2275"/>
          <a:stretch/>
        </p:blipFill>
        <p:spPr>
          <a:xfrm>
            <a:off x="5459277" y="2463783"/>
            <a:ext cx="4445000" cy="956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20B2D-E836-452B-AA23-9EC2BF2B4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21" y="3222729"/>
            <a:ext cx="4888523" cy="956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4A576-DE6B-49DF-91CC-684380043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88" y="4540248"/>
            <a:ext cx="1069347" cy="106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EE77F-375D-4B19-8AA8-06F832CF4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29" y="4532158"/>
            <a:ext cx="1087197" cy="108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ED120-06FB-4D26-A250-1E448EF40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20" y="4532158"/>
            <a:ext cx="1085529" cy="1085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6438C-86F2-4F4C-96C7-7384F5E4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43" y="4532159"/>
            <a:ext cx="1085529" cy="10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66763" y="1260262"/>
            <a:ext cx="10658475" cy="3894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Live in </a:t>
            </a:r>
            <a:r>
              <a:rPr lang="en-GB" sz="1800" dirty="0" err="1"/>
              <a:t>Noorden</a:t>
            </a:r>
            <a:r>
              <a:rPr lang="en-GB" sz="1800" dirty="0"/>
              <a:t> with my girlfriend Rosalie and a number of birds.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you know where </a:t>
            </a:r>
            <a:r>
              <a:rPr lang="en-GB" sz="1800" dirty="0" err="1"/>
              <a:t>Noorden</a:t>
            </a:r>
            <a:r>
              <a:rPr lang="en-GB" sz="1800" dirty="0"/>
              <a:t> is, I’ll buy you lunch. (googling not allowed)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 Play Piano and (bass)guitar in a punk rock band. (Blink-182, Sum 41, Green day, Rage Against the Machine, and some own stuff)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Guitar of choice: Epiphone Les Paul Modern (sparkling burgundy)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Favourite song to play: Top gun Anthem by Steve Stevens.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DA83F-AC1B-473E-84FA-7CCF29EF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94" y="3646527"/>
            <a:ext cx="3800332" cy="285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13651-012D-47BA-81E1-02EF3A5CB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3644153"/>
            <a:ext cx="3800331" cy="28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C37A8-2B0E-4D93-A18C-0F5958A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4" y="619403"/>
            <a:ext cx="4598051" cy="2508110"/>
          </a:xfrm>
        </p:spPr>
        <p:txBody>
          <a:bodyPr anchor="t">
            <a:norm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 on </a:t>
            </a:r>
            <a:r>
              <a:rPr lang="nl-NL" dirty="0" err="1"/>
              <a:t>this</a:t>
            </a:r>
            <a:r>
              <a:rPr lang="nl-NL" dirty="0"/>
              <a:t>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A6A3E-969B-4A69-A641-5E5D0CA2F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798435"/>
            <a:ext cx="5292726" cy="526112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475-D0FE-4406-84C3-A9140D1EC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37752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3.9600.0"/>
  <p:tag name="AS_RELEASE_DATE" val="2021.02.14"/>
  <p:tag name="AS_TITLE" val="Aspose.Slides for .NET 4.0"/>
  <p:tag name="AS_VERSION" val="21.2"/>
</p:tagLst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Arial"/>
        <a:cs typeface="Arial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CGI_Standard_presentation_internal.pptx" id="{AC155CDD-1F0A-4C61-9F77-34BCB9D300B9}" vid="{5A4FB7F1-CA84-4C68-B7C5-E57F7953A1CA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6D1DEF71246949A8BE690928B9FA92" ma:contentTypeVersion="12" ma:contentTypeDescription="Create a new document." ma:contentTypeScope="" ma:versionID="c7872194bb344b0e56a5c22949bcefbf">
  <xsd:schema xmlns:xsd="http://www.w3.org/2001/XMLSchema" xmlns:xs="http://www.w3.org/2001/XMLSchema" xmlns:p="http://schemas.microsoft.com/office/2006/metadata/properties" xmlns:ns2="e768024a-b060-4ad5-913a-bcfaadceb1f5" xmlns:ns3="cfa8ccd9-a380-472f-9e14-f384934d746f" targetNamespace="http://schemas.microsoft.com/office/2006/metadata/properties" ma:root="true" ma:fieldsID="9de53672cbd6c87e4c75c35c771fcd17" ns2:_="" ns3:_="">
    <xsd:import namespace="e768024a-b060-4ad5-913a-bcfaadceb1f5"/>
    <xsd:import namespace="cfa8ccd9-a380-472f-9e14-f384934d74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8024a-b060-4ad5-913a-bcfaadceb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8ccd9-a380-472f-9e14-f384934d74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cfa8ccd9-a380-472f-9e14-f384934d746f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e768024a-b060-4ad5-913a-bcfaadceb1f5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C7B255-3552-497C-B3C7-0572EE08EA37}">
  <ds:schemaRefs/>
</ds:datastoreItem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CGI_Standard_presentation_internal</Template>
  <TotalTime>349</TotalTime>
  <Words>1377</Words>
  <Application>Microsoft Macintosh PowerPoint</Application>
  <PresentationFormat>Widescreen</PresentationFormat>
  <Paragraphs>288</Paragraphs>
  <Slides>37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 New</vt:lpstr>
      <vt:lpstr>Verdana</vt:lpstr>
      <vt:lpstr>Wingdings</vt:lpstr>
      <vt:lpstr>CGI Widescreen Beet</vt:lpstr>
      <vt:lpstr>PowerPoint Presentation</vt:lpstr>
      <vt:lpstr>Who are we</vt:lpstr>
      <vt:lpstr>Who am I?</vt:lpstr>
      <vt:lpstr>Who am I?</vt:lpstr>
      <vt:lpstr>Who am I?</vt:lpstr>
      <vt:lpstr>Who am I?</vt:lpstr>
      <vt:lpstr>Who am I?</vt:lpstr>
      <vt:lpstr>Who am I?</vt:lpstr>
      <vt:lpstr>Our vision on this course</vt:lpstr>
      <vt:lpstr>What does an application need in order to be able to run?</vt:lpstr>
      <vt:lpstr>What does an application need in order to be able to run?</vt:lpstr>
      <vt:lpstr>How do we provide runtime for an application?</vt:lpstr>
      <vt:lpstr>How do we provide runtime for an application?</vt:lpstr>
      <vt:lpstr>What is a VM?</vt:lpstr>
      <vt:lpstr>Drawbacks of VM’s</vt:lpstr>
      <vt:lpstr>What is Docker?</vt:lpstr>
      <vt:lpstr>What is Docker?</vt:lpstr>
      <vt:lpstr>What is a Container?</vt:lpstr>
      <vt:lpstr>Containers</vt:lpstr>
      <vt:lpstr>Virtualization</vt:lpstr>
      <vt:lpstr>PowerPoint Presentation</vt:lpstr>
      <vt:lpstr>Demo Hello world image.</vt:lpstr>
      <vt:lpstr>What did we just do?</vt:lpstr>
      <vt:lpstr>Exercise: Create your own Hello world container.</vt:lpstr>
      <vt:lpstr>What did we just do?</vt:lpstr>
      <vt:lpstr>What did we just do?</vt:lpstr>
      <vt:lpstr>What did we just do?</vt:lpstr>
      <vt:lpstr>What did we just do?</vt:lpstr>
      <vt:lpstr>What is scalability?</vt:lpstr>
      <vt:lpstr>What is Scalability?</vt:lpstr>
      <vt:lpstr>Exercise 2: Scaling your hello world program.</vt:lpstr>
      <vt:lpstr>What the exercise achieved</vt:lpstr>
      <vt:lpstr>What the exercise achieved</vt:lpstr>
      <vt:lpstr>What the exercise achieved</vt:lpstr>
      <vt:lpstr>What is a loadbalancer?</vt:lpstr>
      <vt:lpstr>What is a loadbalancer?</vt:lpstr>
      <vt:lpstr>Exercise 3: Loadbalancers.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Copying and pasting slides into this PowerPoint</dc:title>
  <dc:creator>Stewart, Casey A</dc:creator>
  <cp:lastModifiedBy>Claassens, Jeroen</cp:lastModifiedBy>
  <cp:revision>26</cp:revision>
  <dcterms:created xsi:type="dcterms:W3CDTF">2022-08-24T13:23:13Z</dcterms:created>
  <dcterms:modified xsi:type="dcterms:W3CDTF">2024-02-29T10:49:50Z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Practice">
    <vt:lpwstr/>
  </property>
  <property fmtid="{D5CDD505-2E9C-101B-9397-08002B2CF9AE}" pid="3" name="Business theme">
    <vt:lpwstr/>
  </property>
  <property fmtid="{D5CDD505-2E9C-101B-9397-08002B2CF9AE}" pid="4" name="Content Format">
    <vt:lpwstr/>
  </property>
  <property fmtid="{D5CDD505-2E9C-101B-9397-08002B2CF9AE}" pid="5" name="ContentTypeId">
    <vt:lpwstr>0x010100D06D1DEF71246949A8BE690928B9FA92</vt:lpwstr>
  </property>
  <property fmtid="{D5CDD505-2E9C-101B-9397-08002B2CF9AE}" pid="6" name="Functions">
    <vt:lpwstr/>
  </property>
  <property fmtid="{D5CDD505-2E9C-101B-9397-08002B2CF9AE}" pid="7" name="Geography">
    <vt:lpwstr/>
  </property>
  <property fmtid="{D5CDD505-2E9C-101B-9397-08002B2CF9AE}" pid="8" name="Intellectual Property">
    <vt:lpwstr/>
  </property>
  <property fmtid="{D5CDD505-2E9C-101B-9397-08002B2CF9AE}" pid="9" name="Organisation">
    <vt:lpwstr>260;#Group|43ac7042-3752-4f1b-8a93-43b36e65d3e5</vt:lpwstr>
  </property>
  <property fmtid="{D5CDD505-2E9C-101B-9397-08002B2CF9AE}" pid="10" name="Sector">
    <vt:lpwstr/>
  </property>
  <property fmtid="{D5CDD505-2E9C-101B-9397-08002B2CF9AE}" pid="11" name="Service line">
    <vt:lpwstr/>
  </property>
  <property fmtid="{D5CDD505-2E9C-101B-9397-08002B2CF9AE}" pid="12" name="WizKit Template inter.">
    <vt:i4>1</vt:i4>
  </property>
  <property fmtid="{D5CDD505-2E9C-101B-9397-08002B2CF9AE}" pid="13" name="WizKit Template Type">
    <vt:lpwstr>Widescreen</vt:lpwstr>
  </property>
  <property fmtid="{D5CDD505-2E9C-101B-9397-08002B2CF9AE}" pid="14" name="WizKit Template Version">
    <vt:i4>5</vt:i4>
  </property>
  <property fmtid="{D5CDD505-2E9C-101B-9397-08002B2CF9AE}" pid="15" name="ClassificationContentMarkingFooterLocations">
    <vt:lpwstr>CGI Widescreen Beet:8</vt:lpwstr>
  </property>
  <property fmtid="{D5CDD505-2E9C-101B-9397-08002B2CF9AE}" pid="16" name="ClassificationContentMarkingFooterText">
    <vt:lpwstr>Internal</vt:lpwstr>
  </property>
</Properties>
</file>